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565" r:id="rId3"/>
    <p:sldId id="3616" r:id="rId4"/>
    <p:sldId id="3566" r:id="rId5"/>
    <p:sldId id="3617" r:id="rId6"/>
    <p:sldId id="3597" r:id="rId7"/>
    <p:sldId id="3618" r:id="rId8"/>
    <p:sldId id="3591" r:id="rId9"/>
    <p:sldId id="3619" r:id="rId10"/>
    <p:sldId id="3620" r:id="rId11"/>
    <p:sldId id="3622" r:id="rId12"/>
    <p:sldId id="3626" r:id="rId13"/>
    <p:sldId id="3624" r:id="rId14"/>
    <p:sldId id="3623" r:id="rId15"/>
    <p:sldId id="3604" r:id="rId16"/>
    <p:sldId id="3625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9EDF4"/>
    <a:srgbClr val="FF5050"/>
    <a:srgbClr val="164397"/>
    <a:srgbClr val="171284"/>
    <a:srgbClr val="1B1599"/>
    <a:srgbClr val="D0D8E8"/>
    <a:srgbClr val="000066"/>
    <a:srgbClr val="000000"/>
    <a:srgbClr val="191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144" autoAdjust="0"/>
  </p:normalViewPr>
  <p:slideViewPr>
    <p:cSldViewPr>
      <p:cViewPr varScale="1">
        <p:scale>
          <a:sx n="86" d="100"/>
          <a:sy n="86" d="100"/>
        </p:scale>
        <p:origin x="470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AA596-2D15-4827-8B1E-11278F01F8A2}" type="datetimeFigureOut">
              <a:rPr lang="en-US" smtClean="0"/>
              <a:t>17/8/2021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8BF55-59C7-48CE-BC2D-D541CCDD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84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AFF18-5985-492C-8D51-985E1C14318D}" type="datetimeFigureOut">
              <a:rPr lang="en-US" smtClean="0"/>
              <a:pPr/>
              <a:t>17/8/2021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A50F1-CC35-49AC-BF7C-626EDE2DEA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0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>
                <a:solidFill>
                  <a:srgbClr val="FF0000"/>
                </a:solidFill>
              </a:rPr>
              <a:t>Lưu</a:t>
            </a:r>
            <a:r>
              <a:rPr lang="en-US" sz="1100" baseline="0">
                <a:solidFill>
                  <a:srgbClr val="FF0000"/>
                </a:solidFill>
              </a:rPr>
              <a:t> ý: </a:t>
            </a:r>
            <a:endParaRPr lang="en-US" sz="1100" baseline="0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100" baseline="0">
                <a:solidFill>
                  <a:srgbClr val="FF0000"/>
                </a:solidFill>
              </a:rPr>
              <a:t>Font chữ soạn thảo Arial</a:t>
            </a:r>
            <a:endParaRPr lang="en-US" sz="1100" baseline="0" dirty="0">
              <a:solidFill>
                <a:srgbClr val="FF0000"/>
              </a:solidFill>
            </a:endParaRPr>
          </a:p>
          <a:p>
            <a:r>
              <a:rPr lang="en-US" sz="1100">
                <a:solidFill>
                  <a:srgbClr val="FF0000"/>
                </a:solidFill>
              </a:rPr>
              <a:t>- Màu</a:t>
            </a:r>
            <a:r>
              <a:rPr lang="en-US" sz="1100" baseline="0">
                <a:solidFill>
                  <a:srgbClr val="FF0000"/>
                </a:solidFill>
              </a:rPr>
              <a:t> Background Pantone Blue 072C (vào tùy chọn màu/chọn More colors/Custom/chọn hệ màu RGB và điền các thông số R22-G67-B151</a:t>
            </a:r>
            <a:r>
              <a:rPr lang="en-US" sz="1100" baseline="0" dirty="0">
                <a:solidFill>
                  <a:srgbClr val="FF0000"/>
                </a:solidFill>
              </a:rPr>
              <a:t>)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50F1-CC35-49AC-BF7C-626EDE2DEA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4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4021294" y="9721107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5C063B69-F053-4E97-91E3-A17CF50D6B11}" type="slidenum">
              <a:rPr lang="en-US" sz="1300"/>
              <a:pPr algn="r" eaLnBrk="1" hangingPunct="1"/>
              <a:t>10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598247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4021294" y="9721107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5C063B69-F053-4E97-91E3-A17CF50D6B11}" type="slidenum">
              <a:rPr lang="en-US" sz="1300"/>
              <a:pPr algn="r" eaLnBrk="1" hangingPunct="1"/>
              <a:t>11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04924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4021294" y="9721107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5C063B69-F053-4E97-91E3-A17CF50D6B11}" type="slidenum">
              <a:rPr lang="en-US" sz="1300"/>
              <a:pPr algn="r" eaLnBrk="1" hangingPunct="1"/>
              <a:t>12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670189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n-US" sz="1200" b="1" dirty="0">
              <a:solidFill>
                <a:srgbClr val="1643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A50F1-CC35-49AC-BF7C-626EDE2DE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103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n-US" sz="1200" b="1" dirty="0">
              <a:solidFill>
                <a:srgbClr val="1643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A50F1-CC35-49AC-BF7C-626EDE2DE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866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n-US" sz="1200" b="1" dirty="0">
              <a:solidFill>
                <a:srgbClr val="1643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A50F1-CC35-49AC-BF7C-626EDE2DE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990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endParaRPr lang="en-US" sz="1200" b="1" dirty="0">
              <a:solidFill>
                <a:srgbClr val="16439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A50F1-CC35-49AC-BF7C-626EDE2DEA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531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srgbClr val="FF0000"/>
                </a:solidFill>
              </a:rPr>
              <a:t>Lưu</a:t>
            </a:r>
            <a:r>
              <a:rPr lang="en-US" sz="1200" baseline="0">
                <a:solidFill>
                  <a:srgbClr val="FF0000"/>
                </a:solidFill>
              </a:rPr>
              <a:t> ý: </a:t>
            </a:r>
            <a:endParaRPr lang="en-US" sz="1200" baseline="0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sz="1200" baseline="0">
                <a:solidFill>
                  <a:srgbClr val="FF0000"/>
                </a:solidFill>
              </a:rPr>
              <a:t>Font chữ soạn thảo Arial</a:t>
            </a:r>
            <a:endParaRPr lang="en-US" sz="1200" baseline="0" dirty="0">
              <a:solidFill>
                <a:srgbClr val="FF0000"/>
              </a:solidFill>
            </a:endParaRPr>
          </a:p>
          <a:p>
            <a:r>
              <a:rPr lang="en-US" sz="1200">
                <a:solidFill>
                  <a:srgbClr val="FF0000"/>
                </a:solidFill>
              </a:rPr>
              <a:t>- Màu</a:t>
            </a:r>
            <a:r>
              <a:rPr lang="en-US" sz="1200" baseline="0">
                <a:solidFill>
                  <a:srgbClr val="FF0000"/>
                </a:solidFill>
              </a:rPr>
              <a:t> Background Pantone Blue 072C (vào tùy chọn màu/chọn More colors/Custom/chọn hệ màu RGB và điền các thông số R22-G67-B151</a:t>
            </a:r>
            <a:r>
              <a:rPr lang="en-US" sz="1200" baseline="0" dirty="0">
                <a:solidFill>
                  <a:srgbClr val="FF0000"/>
                </a:solidFill>
              </a:rPr>
              <a:t>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50F1-CC35-49AC-BF7C-626EDE2DEA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43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4021294" y="9721107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5C063B69-F053-4E97-91E3-A17CF50D6B11}" type="slidenum">
              <a:rPr lang="en-US" sz="1300"/>
              <a:pPr algn="r" eaLnBrk="1" hangingPunct="1"/>
              <a:t>2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709414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4021294" y="9721107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5C063B69-F053-4E97-91E3-A17CF50D6B11}" type="slidenum">
              <a:rPr lang="en-US" sz="1300"/>
              <a:pPr algn="r" eaLnBrk="1" hangingPunct="1"/>
              <a:t>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729845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4021294" y="9721107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5C063B69-F053-4E97-91E3-A17CF50D6B11}" type="slidenum">
              <a:rPr lang="en-US" sz="1300"/>
              <a:pPr algn="r" eaLnBrk="1" hangingPunct="1"/>
              <a:t>4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554667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4021294" y="9721107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5C063B69-F053-4E97-91E3-A17CF50D6B11}" type="slidenum">
              <a:rPr lang="en-US" sz="1300"/>
              <a:pPr algn="r" eaLnBrk="1" hangingPunct="1"/>
              <a:t>5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391069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4021294" y="9721107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5C063B69-F053-4E97-91E3-A17CF50D6B11}" type="slidenum">
              <a:rPr lang="en-US" sz="1300"/>
              <a:pPr algn="r" eaLnBrk="1" hangingPunct="1"/>
              <a:t>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885627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4021294" y="9721107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5C063B69-F053-4E97-91E3-A17CF50D6B11}" type="slidenum">
              <a:rPr lang="en-US" sz="1300"/>
              <a:pPr algn="r" eaLnBrk="1" hangingPunct="1"/>
              <a:t>7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476445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4021294" y="9721107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5C063B69-F053-4E97-91E3-A17CF50D6B11}" type="slidenum">
              <a:rPr lang="en-US" sz="1300"/>
              <a:pPr algn="r" eaLnBrk="1" hangingPunct="1"/>
              <a:t>8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550830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4021294" y="9721107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5C063B69-F053-4E97-91E3-A17CF50D6B11}" type="slidenum">
              <a:rPr lang="en-US" sz="1300"/>
              <a:pPr algn="r" eaLnBrk="1" hangingPunct="1"/>
              <a:t>9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51689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69401-6986-45B6-96B4-6AEEA3921634}" type="datetime1">
              <a:rPr lang="en-US" smtClean="0"/>
              <a:t>17/8/2021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5B81-AB7B-4F0A-85B7-8E7187E445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4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8231-9DA1-45CE-9F82-ED4427D4FCA6}" type="datetime1">
              <a:rPr lang="en-US" smtClean="0"/>
              <a:t>17/8/2021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5B81-AB7B-4F0A-85B7-8E7187E445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6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1295-8EC6-4528-96F8-CE6132FEEC72}" type="datetime1">
              <a:rPr lang="en-US" smtClean="0"/>
              <a:t>17/8/2021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5B81-AB7B-4F0A-85B7-8E7187E445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38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2DB09D80-DB9D-44D4-8357-4734773B133B}"/>
              </a:ext>
            </a:extLst>
          </p:cNvPr>
          <p:cNvSpPr/>
          <p:nvPr userDrawn="1"/>
        </p:nvSpPr>
        <p:spPr>
          <a:xfrm>
            <a:off x="1559496" y="332656"/>
            <a:ext cx="7776864" cy="6120680"/>
          </a:xfrm>
          <a:prstGeom prst="ellipse">
            <a:avLst/>
          </a:prstGeom>
          <a:blipFill dpi="0" rotWithShape="0">
            <a:blip r:embed="rId2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DE9FBD-23E6-4961-9607-B7A0C5180957}"/>
              </a:ext>
            </a:extLst>
          </p:cNvPr>
          <p:cNvSpPr/>
          <p:nvPr userDrawn="1"/>
        </p:nvSpPr>
        <p:spPr>
          <a:xfrm rot="2388567">
            <a:off x="5854186" y="-2943909"/>
            <a:ext cx="72008" cy="734481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C812E7-65F8-4F70-A5E5-EAB69A18DAF7}"/>
              </a:ext>
            </a:extLst>
          </p:cNvPr>
          <p:cNvSpPr/>
          <p:nvPr userDrawn="1"/>
        </p:nvSpPr>
        <p:spPr>
          <a:xfrm rot="2388567" flipH="1">
            <a:off x="4247884" y="-535722"/>
            <a:ext cx="197224" cy="7344816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C9CF24-B349-409C-88D3-BDAA1E0FE3AF}"/>
              </a:ext>
            </a:extLst>
          </p:cNvPr>
          <p:cNvSpPr/>
          <p:nvPr userDrawn="1"/>
        </p:nvSpPr>
        <p:spPr>
          <a:xfrm rot="2388567">
            <a:off x="5411923" y="-1503547"/>
            <a:ext cx="72008" cy="734481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C00766-5CF4-4DD6-AB6B-C658FF1FDD22}"/>
              </a:ext>
            </a:extLst>
          </p:cNvPr>
          <p:cNvSpPr/>
          <p:nvPr userDrawn="1"/>
        </p:nvSpPr>
        <p:spPr>
          <a:xfrm rot="2388567">
            <a:off x="5113370" y="-2439954"/>
            <a:ext cx="72008" cy="734481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8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37C8-E779-4751-9FFF-640270EA148B}" type="datetime1">
              <a:rPr lang="en-US" smtClean="0"/>
              <a:t>17/8/2021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5B81-AB7B-4F0A-85B7-8E7187E445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5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CEA6B-5A57-41E3-A116-2DB6AC1C7074}" type="datetime1">
              <a:rPr lang="en-US" smtClean="0"/>
              <a:t>17/8/2021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5B81-AB7B-4F0A-85B7-8E7187E445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6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5CF1-FF73-4D10-95B2-B222B64427B0}" type="datetime1">
              <a:rPr lang="en-US" smtClean="0"/>
              <a:t>17/8/2021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5B81-AB7B-4F0A-85B7-8E7187E445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3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3188-559E-44AB-9165-24D2750DDE81}" type="datetime1">
              <a:rPr lang="en-US" smtClean="0"/>
              <a:t>17/8/2021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5B81-AB7B-4F0A-85B7-8E7187E445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7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767F-2897-4A5B-82A7-624CA8ECE9FB}" type="datetime1">
              <a:rPr lang="en-US" smtClean="0"/>
              <a:t>17/8/2021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5B81-AB7B-4F0A-85B7-8E7187E445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7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24078-CD80-405D-B018-32D20E3E54D4}" type="datetime1">
              <a:rPr lang="en-US" smtClean="0"/>
              <a:t>17/8/2021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5B81-AB7B-4F0A-85B7-8E7187E445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0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FC9D4-E363-465A-940D-1B0185A6ADCF}" type="datetime1">
              <a:rPr lang="en-US" smtClean="0"/>
              <a:t>17/8/2021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5B81-AB7B-4F0A-85B7-8E7187E445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35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6F104-E11F-4854-9A38-88C4116A6C92}" type="datetime1">
              <a:rPr lang="en-US" smtClean="0"/>
              <a:t>17/8/2021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5B81-AB7B-4F0A-85B7-8E7187E445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6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17A6-B2AA-4BEF-B707-2B53D9881D83}" type="datetime1">
              <a:rPr lang="en-US" smtClean="0"/>
              <a:t>17/8/2021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B5B81-AB7B-4F0A-85B7-8E7187E445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7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3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1546"/>
            <a:ext cx="12192000" cy="294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7408" y="3617729"/>
            <a:ext cx="1058517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+mj-lt"/>
                <a:cs typeface="Arial" pitchFamily="34" charset="0"/>
              </a:rPr>
              <a:t>GIÁM SÁT DỊCH TỄ TRONG PHÒNG, CHỐNG COVID-19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5981" y="6029286"/>
            <a:ext cx="9135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18/8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pic>
        <p:nvPicPr>
          <p:cNvPr id="1026" name="Picture 2" descr="D:\backup07102013\o dia D\O D xin\logo EV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7" t="31675" b="36155"/>
          <a:stretch/>
        </p:blipFill>
        <p:spPr bwMode="auto">
          <a:xfrm>
            <a:off x="4477644" y="-11909"/>
            <a:ext cx="3189993" cy="294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32304" y="6385027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 TỔ CHỨC VÀ NHÂN SỰ</a:t>
            </a:r>
          </a:p>
        </p:txBody>
      </p:sp>
    </p:spTree>
    <p:extLst>
      <p:ext uri="{BB962C8B-B14F-4D97-AF65-F5344CB8AC3E}">
        <p14:creationId xmlns:p14="http://schemas.microsoft.com/office/powerpoint/2010/main" val="391387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880194-EA5B-4F07-A3B4-9B19737ADCF0}"/>
              </a:ext>
            </a:extLst>
          </p:cNvPr>
          <p:cNvSpPr/>
          <p:nvPr/>
        </p:nvSpPr>
        <p:spPr>
          <a:xfrm>
            <a:off x="767407" y="-12614"/>
            <a:ext cx="9975111" cy="760602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F852AC-F270-4FFD-A879-F2ADE3DC0638}"/>
              </a:ext>
            </a:extLst>
          </p:cNvPr>
          <p:cNvSpPr/>
          <p:nvPr/>
        </p:nvSpPr>
        <p:spPr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1FF4A9-B470-49F7-AF7B-BAFA267CA05E}"/>
              </a:ext>
            </a:extLst>
          </p:cNvPr>
          <p:cNvSpPr/>
          <p:nvPr/>
        </p:nvSpPr>
        <p:spPr>
          <a:xfrm>
            <a:off x="0" y="6522802"/>
            <a:ext cx="12192000" cy="365125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72DCC8C3-BF11-41E0-ACBB-5CCC66767D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23038"/>
            <a:ext cx="709613" cy="365125"/>
          </a:xfrm>
        </p:spPr>
        <p:txBody>
          <a:bodyPr/>
          <a:lstStyle/>
          <a:p>
            <a:fld id="{CF8000B0-0614-4036-87B0-821E1B437C25}" type="slidenum">
              <a:rPr lang="en-U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fld>
            <a:endParaRPr 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D:\backup07102013\o dia D\O D xin\logo EVN.jpg">
            <a:extLst>
              <a:ext uri="{FF2B5EF4-FFF2-40B4-BE49-F238E27FC236}">
                <a16:creationId xmlns:a16="http://schemas.microsoft.com/office/drawing/2014/main" id="{0967AC93-2EA6-42D9-B94A-507619EF6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5409" r="58468" b="76635"/>
          <a:stretch/>
        </p:blipFill>
        <p:spPr bwMode="auto">
          <a:xfrm>
            <a:off x="10748509" y="0"/>
            <a:ext cx="1437501" cy="71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2A8C111-0A77-4229-8C06-1D6D7F0A0547}"/>
              </a:ext>
            </a:extLst>
          </p:cNvPr>
          <p:cNvSpPr/>
          <p:nvPr/>
        </p:nvSpPr>
        <p:spPr>
          <a:xfrm>
            <a:off x="-1" y="-12614"/>
            <a:ext cx="767409" cy="7606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E76FC9-BD06-48D8-8765-720D269EE933}"/>
              </a:ext>
            </a:extLst>
          </p:cNvPr>
          <p:cNvSpPr/>
          <p:nvPr/>
        </p:nvSpPr>
        <p:spPr>
          <a:xfrm>
            <a:off x="-1" y="116250"/>
            <a:ext cx="767407" cy="480387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C52D20-E053-4AF2-881A-8AC25FD3D0CC}"/>
              </a:ext>
            </a:extLst>
          </p:cNvPr>
          <p:cNvSpPr/>
          <p:nvPr/>
        </p:nvSpPr>
        <p:spPr>
          <a:xfrm>
            <a:off x="721689" y="0"/>
            <a:ext cx="45719" cy="7479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0">
                <a:schemeClr val="tx2">
                  <a:lumMod val="75000"/>
                </a:schemeClr>
              </a:gs>
              <a:gs pos="0">
                <a:srgbClr val="0000FF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0FBC42-65B0-4E8F-81B6-84403C7BBFFC}"/>
              </a:ext>
            </a:extLst>
          </p:cNvPr>
          <p:cNvSpPr/>
          <p:nvPr/>
        </p:nvSpPr>
        <p:spPr>
          <a:xfrm>
            <a:off x="-2" y="714063"/>
            <a:ext cx="721690" cy="457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0">
                <a:schemeClr val="tx2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215900" dist="152400" dir="12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796898-2068-4386-9BC0-76A2AD968ABB}"/>
              </a:ext>
            </a:extLst>
          </p:cNvPr>
          <p:cNvSpPr/>
          <p:nvPr/>
        </p:nvSpPr>
        <p:spPr>
          <a:xfrm>
            <a:off x="767408" y="717428"/>
            <a:ext cx="11424592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0">
                <a:schemeClr val="tx2">
                  <a:lumMod val="75000"/>
                </a:schemeClr>
              </a:gs>
              <a:gs pos="0">
                <a:srgbClr val="0000FF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outerShdw blurRad="215900" dist="152400" dir="12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E59585-832A-4358-BB99-B5EAA8FBD326}"/>
              </a:ext>
            </a:extLst>
          </p:cNvPr>
          <p:cNvSpPr txBox="1"/>
          <p:nvPr/>
        </p:nvSpPr>
        <p:spPr>
          <a:xfrm>
            <a:off x="9194952" y="6551476"/>
            <a:ext cx="2704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BAN </a:t>
            </a:r>
            <a:r>
              <a:rPr lang="vi-VN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TC&amp;NS</a:t>
            </a:r>
            <a:endParaRPr lang="en-US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gray">
          <a:xfrm>
            <a:off x="2639616" y="1019138"/>
            <a:ext cx="9073008" cy="1447800"/>
          </a:xfrm>
          <a:prstGeom prst="roundRect">
            <a:avLst>
              <a:gd name="adj" fmla="val 11505"/>
            </a:avLst>
          </a:prstGeom>
          <a:solidFill>
            <a:srgbClr val="7030A0"/>
          </a:solidFill>
          <a:ln w="6350" algn="ctr">
            <a:noFill/>
            <a:prstDash val="sysDot"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3468603" y="156706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gray">
          <a:xfrm>
            <a:off x="2711624" y="3047070"/>
            <a:ext cx="9001000" cy="1447800"/>
          </a:xfrm>
          <a:prstGeom prst="roundRect">
            <a:avLst>
              <a:gd name="adj" fmla="val 11505"/>
            </a:avLst>
          </a:prstGeom>
          <a:solidFill>
            <a:srgbClr val="0070C0"/>
          </a:solidFill>
          <a:ln w="6350" algn="ctr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gray">
          <a:xfrm>
            <a:off x="3417909" y="360477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55440" y="113679"/>
            <a:ext cx="7272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COVID HÀNG NGÀY</a:t>
            </a:r>
          </a:p>
        </p:txBody>
      </p:sp>
      <p:sp>
        <p:nvSpPr>
          <p:cNvPr id="3" name="Rectangle 2"/>
          <p:cNvSpPr/>
          <p:nvPr/>
        </p:nvSpPr>
        <p:spPr>
          <a:xfrm>
            <a:off x="3940461" y="3502882"/>
            <a:ext cx="7830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ĐẾN 20 GIỜ HÀNG NGÀY</a:t>
            </a:r>
          </a:p>
        </p:txBody>
      </p:sp>
      <p:pic>
        <p:nvPicPr>
          <p:cNvPr id="39" name="Picture 2" descr="Quĩ tiền lương (Wage fund) là gì? Công tác hạch toán và phân tích tiền lươ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2" y="2132856"/>
            <a:ext cx="2244942" cy="142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black">
          <a:xfrm>
            <a:off x="2858595" y="1459174"/>
            <a:ext cx="55931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black">
          <a:xfrm>
            <a:off x="2826536" y="3509360"/>
            <a:ext cx="5261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7E1293-EAD3-40A8-8280-4DE457572548}"/>
              </a:ext>
            </a:extLst>
          </p:cNvPr>
          <p:cNvSpPr/>
          <p:nvPr/>
        </p:nvSpPr>
        <p:spPr>
          <a:xfrm>
            <a:off x="4002003" y="1464720"/>
            <a:ext cx="7272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1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880194-EA5B-4F07-A3B4-9B19737ADCF0}"/>
              </a:ext>
            </a:extLst>
          </p:cNvPr>
          <p:cNvSpPr/>
          <p:nvPr/>
        </p:nvSpPr>
        <p:spPr>
          <a:xfrm>
            <a:off x="767407" y="-12614"/>
            <a:ext cx="9975111" cy="760602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F852AC-F270-4FFD-A879-F2ADE3DC0638}"/>
              </a:ext>
            </a:extLst>
          </p:cNvPr>
          <p:cNvSpPr/>
          <p:nvPr/>
        </p:nvSpPr>
        <p:spPr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1FF4A9-B470-49F7-AF7B-BAFA267CA05E}"/>
              </a:ext>
            </a:extLst>
          </p:cNvPr>
          <p:cNvSpPr/>
          <p:nvPr/>
        </p:nvSpPr>
        <p:spPr>
          <a:xfrm>
            <a:off x="0" y="6522802"/>
            <a:ext cx="12192000" cy="365125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72DCC8C3-BF11-41E0-ACBB-5CCC66767D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23038"/>
            <a:ext cx="709613" cy="365125"/>
          </a:xfrm>
        </p:spPr>
        <p:txBody>
          <a:bodyPr/>
          <a:lstStyle/>
          <a:p>
            <a:fld id="{CF8000B0-0614-4036-87B0-821E1B437C25}" type="slidenum">
              <a:rPr lang="en-U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fld>
            <a:endParaRPr 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D:\backup07102013\o dia D\O D xin\logo EVN.jpg">
            <a:extLst>
              <a:ext uri="{FF2B5EF4-FFF2-40B4-BE49-F238E27FC236}">
                <a16:creationId xmlns:a16="http://schemas.microsoft.com/office/drawing/2014/main" id="{0967AC93-2EA6-42D9-B94A-507619EF6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5409" r="58468" b="76635"/>
          <a:stretch/>
        </p:blipFill>
        <p:spPr bwMode="auto">
          <a:xfrm>
            <a:off x="10748509" y="0"/>
            <a:ext cx="1437501" cy="71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2A8C111-0A77-4229-8C06-1D6D7F0A0547}"/>
              </a:ext>
            </a:extLst>
          </p:cNvPr>
          <p:cNvSpPr/>
          <p:nvPr/>
        </p:nvSpPr>
        <p:spPr>
          <a:xfrm>
            <a:off x="-1" y="-12614"/>
            <a:ext cx="767409" cy="7606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E76FC9-BD06-48D8-8765-720D269EE933}"/>
              </a:ext>
            </a:extLst>
          </p:cNvPr>
          <p:cNvSpPr/>
          <p:nvPr/>
        </p:nvSpPr>
        <p:spPr>
          <a:xfrm>
            <a:off x="-1" y="116250"/>
            <a:ext cx="767407" cy="480387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C52D20-E053-4AF2-881A-8AC25FD3D0CC}"/>
              </a:ext>
            </a:extLst>
          </p:cNvPr>
          <p:cNvSpPr/>
          <p:nvPr/>
        </p:nvSpPr>
        <p:spPr>
          <a:xfrm>
            <a:off x="721689" y="0"/>
            <a:ext cx="45719" cy="7479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0">
                <a:schemeClr val="tx2">
                  <a:lumMod val="75000"/>
                </a:schemeClr>
              </a:gs>
              <a:gs pos="0">
                <a:srgbClr val="0000FF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0FBC42-65B0-4E8F-81B6-84403C7BBFFC}"/>
              </a:ext>
            </a:extLst>
          </p:cNvPr>
          <p:cNvSpPr/>
          <p:nvPr/>
        </p:nvSpPr>
        <p:spPr>
          <a:xfrm>
            <a:off x="-2" y="714063"/>
            <a:ext cx="721690" cy="457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0">
                <a:schemeClr val="tx2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215900" dist="152400" dir="12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796898-2068-4386-9BC0-76A2AD968ABB}"/>
              </a:ext>
            </a:extLst>
          </p:cNvPr>
          <p:cNvSpPr/>
          <p:nvPr/>
        </p:nvSpPr>
        <p:spPr>
          <a:xfrm>
            <a:off x="767408" y="717428"/>
            <a:ext cx="11424592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0">
                <a:schemeClr val="tx2">
                  <a:lumMod val="75000"/>
                </a:schemeClr>
              </a:gs>
              <a:gs pos="0">
                <a:srgbClr val="0000FF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outerShdw blurRad="215900" dist="152400" dir="12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E59585-832A-4358-BB99-B5EAA8FBD326}"/>
              </a:ext>
            </a:extLst>
          </p:cNvPr>
          <p:cNvSpPr txBox="1"/>
          <p:nvPr/>
        </p:nvSpPr>
        <p:spPr>
          <a:xfrm>
            <a:off x="9194952" y="6551476"/>
            <a:ext cx="2704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BAN </a:t>
            </a:r>
            <a:r>
              <a:rPr lang="vi-VN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TC&amp;NS</a:t>
            </a:r>
            <a:endParaRPr lang="en-US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gray">
          <a:xfrm>
            <a:off x="2670194" y="1019138"/>
            <a:ext cx="9073008" cy="1447800"/>
          </a:xfrm>
          <a:prstGeom prst="roundRect">
            <a:avLst>
              <a:gd name="adj" fmla="val 11505"/>
            </a:avLst>
          </a:prstGeom>
          <a:solidFill>
            <a:srgbClr val="7030A0"/>
          </a:solidFill>
          <a:ln w="6350" algn="ctr">
            <a:noFill/>
            <a:prstDash val="sysDot"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3447654" y="1566833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gray">
          <a:xfrm>
            <a:off x="2711624" y="3047070"/>
            <a:ext cx="9001000" cy="1447800"/>
          </a:xfrm>
          <a:prstGeom prst="roundRect">
            <a:avLst>
              <a:gd name="adj" fmla="val 11505"/>
            </a:avLst>
          </a:prstGeom>
          <a:solidFill>
            <a:srgbClr val="0070C0"/>
          </a:solidFill>
          <a:ln w="6350" algn="ctr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gray">
          <a:xfrm>
            <a:off x="3417909" y="360477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80142" y="1469566"/>
            <a:ext cx="7272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/TP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6532" y="3232361"/>
            <a:ext cx="7830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EVN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 descr="Quĩ tiền lương (Wage fund) là gì? Công tác hạch toán và phân tích tiền lươ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2" y="2132856"/>
            <a:ext cx="2244942" cy="142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black">
          <a:xfrm>
            <a:off x="2789252" y="1503157"/>
            <a:ext cx="55931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black">
          <a:xfrm>
            <a:off x="2826536" y="3509360"/>
            <a:ext cx="5261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616560-A368-4651-A8D5-219E0307D6A3}"/>
              </a:ext>
            </a:extLst>
          </p:cNvPr>
          <p:cNvSpPr/>
          <p:nvPr/>
        </p:nvSpPr>
        <p:spPr>
          <a:xfrm>
            <a:off x="1055440" y="98141"/>
            <a:ext cx="7830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TIÊM VẮC XIN HÀNG TUẦN</a:t>
            </a:r>
          </a:p>
        </p:txBody>
      </p:sp>
    </p:spTree>
    <p:extLst>
      <p:ext uri="{BB962C8B-B14F-4D97-AF65-F5344CB8AC3E}">
        <p14:creationId xmlns:p14="http://schemas.microsoft.com/office/powerpoint/2010/main" val="413608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880194-EA5B-4F07-A3B4-9B19737ADCF0}"/>
              </a:ext>
            </a:extLst>
          </p:cNvPr>
          <p:cNvSpPr/>
          <p:nvPr/>
        </p:nvSpPr>
        <p:spPr>
          <a:xfrm>
            <a:off x="767407" y="-12614"/>
            <a:ext cx="9975111" cy="760602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F852AC-F270-4FFD-A879-F2ADE3DC0638}"/>
              </a:ext>
            </a:extLst>
          </p:cNvPr>
          <p:cNvSpPr/>
          <p:nvPr/>
        </p:nvSpPr>
        <p:spPr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1FF4A9-B470-49F7-AF7B-BAFA267CA05E}"/>
              </a:ext>
            </a:extLst>
          </p:cNvPr>
          <p:cNvSpPr/>
          <p:nvPr/>
        </p:nvSpPr>
        <p:spPr>
          <a:xfrm>
            <a:off x="0" y="6522802"/>
            <a:ext cx="12192000" cy="365125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72DCC8C3-BF11-41E0-ACBB-5CCC66767D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23038"/>
            <a:ext cx="709613" cy="365125"/>
          </a:xfrm>
        </p:spPr>
        <p:txBody>
          <a:bodyPr/>
          <a:lstStyle/>
          <a:p>
            <a:fld id="{CF8000B0-0614-4036-87B0-821E1B437C25}" type="slidenum">
              <a:rPr lang="en-U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fld>
            <a:endParaRPr 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D:\backup07102013\o dia D\O D xin\logo EVN.jpg">
            <a:extLst>
              <a:ext uri="{FF2B5EF4-FFF2-40B4-BE49-F238E27FC236}">
                <a16:creationId xmlns:a16="http://schemas.microsoft.com/office/drawing/2014/main" id="{0967AC93-2EA6-42D9-B94A-507619EF6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5409" r="58468" b="76635"/>
          <a:stretch/>
        </p:blipFill>
        <p:spPr bwMode="auto">
          <a:xfrm>
            <a:off x="10748509" y="0"/>
            <a:ext cx="1437501" cy="71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2A8C111-0A77-4229-8C06-1D6D7F0A0547}"/>
              </a:ext>
            </a:extLst>
          </p:cNvPr>
          <p:cNvSpPr/>
          <p:nvPr/>
        </p:nvSpPr>
        <p:spPr>
          <a:xfrm>
            <a:off x="-1" y="-12614"/>
            <a:ext cx="767409" cy="7606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E76FC9-BD06-48D8-8765-720D269EE933}"/>
              </a:ext>
            </a:extLst>
          </p:cNvPr>
          <p:cNvSpPr/>
          <p:nvPr/>
        </p:nvSpPr>
        <p:spPr>
          <a:xfrm>
            <a:off x="-1" y="116250"/>
            <a:ext cx="767407" cy="480387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C52D20-E053-4AF2-881A-8AC25FD3D0CC}"/>
              </a:ext>
            </a:extLst>
          </p:cNvPr>
          <p:cNvSpPr/>
          <p:nvPr/>
        </p:nvSpPr>
        <p:spPr>
          <a:xfrm>
            <a:off x="721689" y="0"/>
            <a:ext cx="45719" cy="7479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0">
                <a:schemeClr val="tx2">
                  <a:lumMod val="75000"/>
                </a:schemeClr>
              </a:gs>
              <a:gs pos="0">
                <a:srgbClr val="0000FF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0FBC42-65B0-4E8F-81B6-84403C7BBFFC}"/>
              </a:ext>
            </a:extLst>
          </p:cNvPr>
          <p:cNvSpPr/>
          <p:nvPr/>
        </p:nvSpPr>
        <p:spPr>
          <a:xfrm>
            <a:off x="-2" y="714063"/>
            <a:ext cx="721690" cy="457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0">
                <a:schemeClr val="tx2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215900" dist="152400" dir="12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796898-2068-4386-9BC0-76A2AD968ABB}"/>
              </a:ext>
            </a:extLst>
          </p:cNvPr>
          <p:cNvSpPr/>
          <p:nvPr/>
        </p:nvSpPr>
        <p:spPr>
          <a:xfrm>
            <a:off x="767408" y="717428"/>
            <a:ext cx="11424592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0">
                <a:schemeClr val="tx2">
                  <a:lumMod val="75000"/>
                </a:schemeClr>
              </a:gs>
              <a:gs pos="0">
                <a:srgbClr val="0000FF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outerShdw blurRad="215900" dist="152400" dir="12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E59585-832A-4358-BB99-B5EAA8FBD326}"/>
              </a:ext>
            </a:extLst>
          </p:cNvPr>
          <p:cNvSpPr txBox="1"/>
          <p:nvPr/>
        </p:nvSpPr>
        <p:spPr>
          <a:xfrm>
            <a:off x="9194952" y="6551476"/>
            <a:ext cx="2704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BAN </a:t>
            </a:r>
            <a:r>
              <a:rPr lang="vi-VN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TC&amp;NS</a:t>
            </a:r>
            <a:endParaRPr lang="en-US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gray">
          <a:xfrm>
            <a:off x="2639616" y="1111105"/>
            <a:ext cx="9073008" cy="1447800"/>
          </a:xfrm>
          <a:prstGeom prst="roundRect">
            <a:avLst>
              <a:gd name="adj" fmla="val 11505"/>
            </a:avLst>
          </a:prstGeom>
          <a:solidFill>
            <a:srgbClr val="7030A0"/>
          </a:solidFill>
          <a:ln w="6350" algn="ctr">
            <a:noFill/>
            <a:prstDash val="sysDot"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gray">
          <a:xfrm>
            <a:off x="2495600" y="3047070"/>
            <a:ext cx="9001000" cy="770066"/>
          </a:xfrm>
          <a:prstGeom prst="roundRect">
            <a:avLst>
              <a:gd name="adj" fmla="val 11505"/>
            </a:avLst>
          </a:prstGeom>
          <a:solidFill>
            <a:srgbClr val="0070C0"/>
          </a:solidFill>
          <a:ln w="6350" algn="ctr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gray">
          <a:xfrm>
            <a:off x="3186324" y="3238035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03712" y="1208066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6666/BYT-MT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18/8/2021</a:t>
            </a:r>
          </a:p>
        </p:txBody>
      </p:sp>
      <p:sp>
        <p:nvSpPr>
          <p:cNvPr id="3" name="Rectangle 2"/>
          <p:cNvSpPr/>
          <p:nvPr/>
        </p:nvSpPr>
        <p:spPr>
          <a:xfrm>
            <a:off x="3830699" y="3098623"/>
            <a:ext cx="7830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 - PC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 descr="Quĩ tiền lương (Wage fund) là gì? Công tác hạch toán và phân tích tiền lươ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2" y="2132856"/>
            <a:ext cx="2244942" cy="142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12"/>
          <p:cNvSpPr txBox="1">
            <a:spLocks noChangeArrowheads="1"/>
          </p:cNvSpPr>
          <p:nvPr/>
        </p:nvSpPr>
        <p:spPr bwMode="black">
          <a:xfrm>
            <a:off x="2660174" y="3160178"/>
            <a:ext cx="5261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616560-A368-4651-A8D5-219E0307D6A3}"/>
              </a:ext>
            </a:extLst>
          </p:cNvPr>
          <p:cNvSpPr/>
          <p:nvPr/>
        </p:nvSpPr>
        <p:spPr>
          <a:xfrm>
            <a:off x="1055440" y="98141"/>
            <a:ext cx="7830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MỚI KHÁC</a:t>
            </a:r>
          </a:p>
        </p:txBody>
      </p:sp>
      <p:sp>
        <p:nvSpPr>
          <p:cNvPr id="42" name="AutoShape 8">
            <a:extLst>
              <a:ext uri="{FF2B5EF4-FFF2-40B4-BE49-F238E27FC236}">
                <a16:creationId xmlns:a16="http://schemas.microsoft.com/office/drawing/2014/main" id="{E912A2A5-E9EC-488F-AFF6-64BD39C6109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95600" y="4315118"/>
            <a:ext cx="9001000" cy="770066"/>
          </a:xfrm>
          <a:prstGeom prst="roundRect">
            <a:avLst>
              <a:gd name="adj" fmla="val 11505"/>
            </a:avLst>
          </a:prstGeom>
          <a:solidFill>
            <a:srgbClr val="0070C0"/>
          </a:solidFill>
          <a:ln w="6350" algn="ctr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10">
            <a:extLst>
              <a:ext uri="{FF2B5EF4-FFF2-40B4-BE49-F238E27FC236}">
                <a16:creationId xmlns:a16="http://schemas.microsoft.com/office/drawing/2014/main" id="{9DAB3394-53A1-4F35-B9CD-AA5FB512E17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86324" y="4506083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838384A-C9F0-4713-AA94-678528D21D2B}"/>
              </a:ext>
            </a:extLst>
          </p:cNvPr>
          <p:cNvSpPr/>
          <p:nvPr/>
        </p:nvSpPr>
        <p:spPr>
          <a:xfrm>
            <a:off x="3809223" y="4366671"/>
            <a:ext cx="7830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908367FA-8EE8-4938-AAE3-B0B6F1BDCF7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689890" y="4428226"/>
            <a:ext cx="5261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AutoShape 8">
            <a:extLst>
              <a:ext uri="{FF2B5EF4-FFF2-40B4-BE49-F238E27FC236}">
                <a16:creationId xmlns:a16="http://schemas.microsoft.com/office/drawing/2014/main" id="{50991EE8-DB49-4D0B-82C4-52A71223AC3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95600" y="5539254"/>
            <a:ext cx="9001000" cy="770066"/>
          </a:xfrm>
          <a:prstGeom prst="roundRect">
            <a:avLst>
              <a:gd name="adj" fmla="val 11505"/>
            </a:avLst>
          </a:prstGeom>
          <a:solidFill>
            <a:srgbClr val="0070C0"/>
          </a:solidFill>
          <a:ln w="6350" algn="ctr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0">
            <a:extLst>
              <a:ext uri="{FF2B5EF4-FFF2-40B4-BE49-F238E27FC236}">
                <a16:creationId xmlns:a16="http://schemas.microsoft.com/office/drawing/2014/main" id="{52EE5176-B37A-4C0E-B76E-7B9DC65B579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86324" y="5730219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B17F9CE-4FFA-4427-9C12-BF83B9FA5BF0}"/>
              </a:ext>
            </a:extLst>
          </p:cNvPr>
          <p:cNvSpPr/>
          <p:nvPr/>
        </p:nvSpPr>
        <p:spPr>
          <a:xfrm>
            <a:off x="3779507" y="5590807"/>
            <a:ext cx="7830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CBCNV cam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PC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12">
            <a:extLst>
              <a:ext uri="{FF2B5EF4-FFF2-40B4-BE49-F238E27FC236}">
                <a16:creationId xmlns:a16="http://schemas.microsoft.com/office/drawing/2014/main" id="{973D7094-D3F6-4BD3-9BDA-CFC42AB93ED3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660174" y="5652362"/>
            <a:ext cx="5261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36274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9346" y="6418464"/>
            <a:ext cx="2253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BAN KẾ HOẠCH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03B321-4088-4C46-9CDD-401F89D81225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66353" y="130699"/>
            <a:ext cx="6927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>
                <a:solidFill>
                  <a:srgbClr val="164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HÌNH DICH TẠI EVN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43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1343" y="490730"/>
            <a:ext cx="10144475" cy="62010"/>
            <a:chOff x="0" y="868678"/>
            <a:chExt cx="9144000" cy="45722"/>
          </a:xfrm>
        </p:grpSpPr>
        <p:sp>
          <p:nvSpPr>
            <p:cNvPr id="17" name="Rectangle 16"/>
            <p:cNvSpPr/>
            <p:nvPr/>
          </p:nvSpPr>
          <p:spPr>
            <a:xfrm>
              <a:off x="0" y="868681"/>
              <a:ext cx="79208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7584" y="868678"/>
              <a:ext cx="831641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" name="Picture 2" descr="D:\backup07102013\o dia D\O D xin\logo EV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5409" r="58468" b="76635"/>
          <a:stretch/>
        </p:blipFill>
        <p:spPr bwMode="auto">
          <a:xfrm>
            <a:off x="10335819" y="51827"/>
            <a:ext cx="1483219" cy="7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26800" y="6254149"/>
            <a:ext cx="11765200" cy="609600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Date Placeholder 4"/>
          <p:cNvSpPr txBox="1">
            <a:spLocks/>
          </p:cNvSpPr>
          <p:nvPr/>
        </p:nvSpPr>
        <p:spPr>
          <a:xfrm>
            <a:off x="674182" y="63763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80176" y="6385027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BAN TỔ CHỨC VÀ NHÂN SỰ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0889AB9-EDE7-4FAA-A5E0-9651E7A64A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279740"/>
              </p:ext>
            </p:extLst>
          </p:nvPr>
        </p:nvGraphicFramePr>
        <p:xfrm>
          <a:off x="689847" y="731541"/>
          <a:ext cx="11017224" cy="5465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204">
                  <a:extLst>
                    <a:ext uri="{9D8B030D-6E8A-4147-A177-3AD203B41FA5}">
                      <a16:colId xmlns:a16="http://schemas.microsoft.com/office/drawing/2014/main" val="409829197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1117128907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3801265611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520581564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4193007670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711740275"/>
                    </a:ext>
                  </a:extLst>
                </a:gridCol>
              </a:tblGrid>
              <a:tr h="341609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Tong </a:t>
                      </a:r>
                      <a:r>
                        <a:rPr lang="en-US" sz="20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cong</a:t>
                      </a:r>
                      <a:r>
                        <a:rPr lang="en-US" sz="2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ty * HOSPITAL Crosstabulation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292387"/>
                  </a:ext>
                </a:extLst>
              </a:tr>
              <a:tr h="341609">
                <a:tc gridSpan="6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604010"/>
                  </a:ext>
                </a:extLst>
              </a:tr>
              <a:tr h="341609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HOSPITAL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3382229"/>
                  </a:ext>
                </a:extLst>
              </a:tr>
              <a:tr h="34160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</a:t>
                      </a: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830743"/>
                  </a:ext>
                </a:extLst>
              </a:tr>
              <a:tr h="341609">
                <a:tc rowSpan="11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Tong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6088270"/>
                  </a:ext>
                </a:extLst>
              </a:tr>
              <a:tr h="341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977486"/>
                  </a:ext>
                </a:extLst>
              </a:tr>
              <a:tr h="341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5458088"/>
                  </a:ext>
                </a:extLst>
              </a:tr>
              <a:tr h="341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3684942"/>
                  </a:ext>
                </a:extLst>
              </a:tr>
              <a:tr h="341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0832597"/>
                  </a:ext>
                </a:extLst>
              </a:tr>
              <a:tr h="341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6823722"/>
                  </a:ext>
                </a:extLst>
              </a:tr>
              <a:tr h="341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HCMX</a:t>
                      </a:r>
                      <a:endParaRPr lang="en-US" sz="20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0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0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0362984"/>
                  </a:ext>
                </a:extLst>
              </a:tr>
              <a:tr h="341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8056001"/>
                  </a:ext>
                </a:extLst>
              </a:tr>
              <a:tr h="341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2480860"/>
                  </a:ext>
                </a:extLst>
              </a:tr>
              <a:tr h="341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SPCX</a:t>
                      </a:r>
                      <a:endParaRPr lang="en-US" sz="20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2594810"/>
                  </a:ext>
                </a:extLst>
              </a:tr>
              <a:tr h="341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TDTPC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8665954"/>
                  </a:ext>
                </a:extLst>
              </a:tr>
              <a:tr h="341609"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20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en-US" sz="20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20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en-US" sz="20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634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37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9346" y="6418464"/>
            <a:ext cx="2253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BAN KẾ HOẠCH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03B321-4088-4C46-9CDD-401F89D81225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66353" y="130699"/>
            <a:ext cx="6927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>
                <a:solidFill>
                  <a:srgbClr val="164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 ĐỘ PC  DICH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43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1343" y="490730"/>
            <a:ext cx="10144475" cy="62010"/>
            <a:chOff x="0" y="868678"/>
            <a:chExt cx="9144000" cy="45722"/>
          </a:xfrm>
        </p:grpSpPr>
        <p:sp>
          <p:nvSpPr>
            <p:cNvPr id="17" name="Rectangle 16"/>
            <p:cNvSpPr/>
            <p:nvPr/>
          </p:nvSpPr>
          <p:spPr>
            <a:xfrm>
              <a:off x="0" y="868681"/>
              <a:ext cx="79208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7584" y="868678"/>
              <a:ext cx="831641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" name="Picture 2" descr="D:\backup07102013\o dia D\O D xin\logo EV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5409" r="58468" b="76635"/>
          <a:stretch/>
        </p:blipFill>
        <p:spPr bwMode="auto">
          <a:xfrm>
            <a:off x="10335819" y="51827"/>
            <a:ext cx="1483219" cy="7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26800" y="6254149"/>
            <a:ext cx="11765200" cy="609600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Date Placeholder 4"/>
          <p:cNvSpPr txBox="1">
            <a:spLocks/>
          </p:cNvSpPr>
          <p:nvPr/>
        </p:nvSpPr>
        <p:spPr>
          <a:xfrm>
            <a:off x="674182" y="63763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80176" y="6385027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BAN TỔ CHỨC VÀ NHÂN SỰ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5B7AC8-B979-4932-874D-CB795E64C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627900"/>
              </p:ext>
            </p:extLst>
          </p:nvPr>
        </p:nvGraphicFramePr>
        <p:xfrm>
          <a:off x="522473" y="593731"/>
          <a:ext cx="11573854" cy="5753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6983">
                  <a:extLst>
                    <a:ext uri="{9D8B030D-6E8A-4147-A177-3AD203B41FA5}">
                      <a16:colId xmlns:a16="http://schemas.microsoft.com/office/drawing/2014/main" val="687044767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170505867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88815705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20752425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85762022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22299482"/>
                    </a:ext>
                  </a:extLst>
                </a:gridCol>
                <a:gridCol w="1391815">
                  <a:extLst>
                    <a:ext uri="{9D8B030D-6E8A-4147-A177-3AD203B41FA5}">
                      <a16:colId xmlns:a16="http://schemas.microsoft.com/office/drawing/2014/main" val="3883226804"/>
                    </a:ext>
                  </a:extLst>
                </a:gridCol>
              </a:tblGrid>
              <a:tr h="35058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COVID-19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EVN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 hình tiêm vắc xin đến thời điểm báo cáo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20663"/>
                  </a:ext>
                </a:extLst>
              </a:tr>
              <a:tr h="450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CBCNV đăng ký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Mũi thứ nhất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825485878"/>
                  </a:ext>
                </a:extLst>
              </a:tr>
              <a:tr h="6565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CBCNV đã tiêm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Tỷ lệ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CBCNV đã tiêm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Tỷ lệ </a:t>
                      </a:r>
                      <a:endParaRPr lang="en-US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314185873"/>
                  </a:ext>
                </a:extLst>
              </a:tr>
              <a:tr h="35058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101.161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72.644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71,81%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5.861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5,79%</a:t>
                      </a:r>
                      <a:endParaRPr lang="en-US" sz="2000" b="1"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353551904"/>
                  </a:ext>
                </a:extLst>
              </a:tr>
              <a:tr h="65658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EVN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EVN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EVNHANOI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14.248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8.279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58,11%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7,00%</a:t>
                      </a:r>
                      <a:endParaRPr lang="en-US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4059587005"/>
                  </a:ext>
                </a:extLst>
              </a:tr>
              <a:tr h="65658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CPC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EVN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Nẵng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2.742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42,05%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0,04%</a:t>
                      </a:r>
                      <a:endParaRPr lang="en-US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2739154252"/>
                  </a:ext>
                </a:extLst>
              </a:tr>
              <a:tr h="5563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HCMC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EVN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HCM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11.990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10.860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90,58%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0,08%</a:t>
                      </a:r>
                      <a:endParaRPr lang="en-US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516073454"/>
                  </a:ext>
                </a:extLst>
              </a:tr>
              <a:tr h="8154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ty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EVNNPC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32.495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20.416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62,83%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2.327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7,16%</a:t>
                      </a:r>
                      <a:endParaRPr lang="en-US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859858524"/>
                  </a:ext>
                </a:extLst>
              </a:tr>
              <a:tr h="5563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ty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EVNCPC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13.256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10.748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81,08%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1.221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9,21%</a:t>
                      </a:r>
                      <a:endParaRPr lang="en-US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353346421"/>
                  </a:ext>
                </a:extLst>
              </a:tr>
              <a:tr h="5563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ty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EVNSPC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26.430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21.188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80,17%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1.304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4,93%</a:t>
                      </a:r>
                      <a:endParaRPr lang="en-US" dirty="0"/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7220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962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9346" y="6418464"/>
            <a:ext cx="2253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BAN KẾ HOẠCH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03B321-4088-4C46-9CDD-401F89D81225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66353" y="130699"/>
            <a:ext cx="6927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>
                <a:solidFill>
                  <a:srgbClr val="164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TIÊM VẮC XIN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43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1343" y="490730"/>
            <a:ext cx="10144475" cy="62010"/>
            <a:chOff x="0" y="868678"/>
            <a:chExt cx="9144000" cy="45722"/>
          </a:xfrm>
        </p:grpSpPr>
        <p:sp>
          <p:nvSpPr>
            <p:cNvPr id="17" name="Rectangle 16"/>
            <p:cNvSpPr/>
            <p:nvPr/>
          </p:nvSpPr>
          <p:spPr>
            <a:xfrm>
              <a:off x="0" y="868681"/>
              <a:ext cx="79208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7584" y="868678"/>
              <a:ext cx="831641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" name="Picture 2" descr="D:\backup07102013\o dia D\O D xin\logo EV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5409" r="58468" b="76635"/>
          <a:stretch/>
        </p:blipFill>
        <p:spPr bwMode="auto">
          <a:xfrm>
            <a:off x="10335819" y="51827"/>
            <a:ext cx="1483219" cy="7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26800" y="6254149"/>
            <a:ext cx="11765200" cy="609600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Date Placeholder 4"/>
          <p:cNvSpPr txBox="1">
            <a:spLocks/>
          </p:cNvSpPr>
          <p:nvPr/>
        </p:nvSpPr>
        <p:spPr>
          <a:xfrm>
            <a:off x="674182" y="63763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80176" y="6385027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BAN TỔ CHỨC VÀ NHÂN SỰ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527824-0CB0-452B-945A-66428544E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862251"/>
              </p:ext>
            </p:extLst>
          </p:nvPr>
        </p:nvGraphicFramePr>
        <p:xfrm>
          <a:off x="609600" y="602236"/>
          <a:ext cx="10908217" cy="5424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507">
                  <a:extLst>
                    <a:ext uri="{9D8B030D-6E8A-4147-A177-3AD203B41FA5}">
                      <a16:colId xmlns:a16="http://schemas.microsoft.com/office/drawing/2014/main" val="2724078653"/>
                    </a:ext>
                  </a:extLst>
                </a:gridCol>
                <a:gridCol w="3610748">
                  <a:extLst>
                    <a:ext uri="{9D8B030D-6E8A-4147-A177-3AD203B41FA5}">
                      <a16:colId xmlns:a16="http://schemas.microsoft.com/office/drawing/2014/main" val="340146632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18842209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4568596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41563598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39497812"/>
                    </a:ext>
                  </a:extLst>
                </a:gridCol>
                <a:gridCol w="1173346">
                  <a:extLst>
                    <a:ext uri="{9D8B030D-6E8A-4147-A177-3AD203B41FA5}">
                      <a16:colId xmlns:a16="http://schemas.microsoft.com/office/drawing/2014/main" val="2735407838"/>
                    </a:ext>
                  </a:extLst>
                </a:gridCol>
              </a:tblGrid>
              <a:tr h="19350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Tình hình tiêm vắc xin mũi thứ nhất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419395"/>
                  </a:ext>
                </a:extLst>
              </a:tr>
              <a:tr h="193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CBCNV đăng ký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 trước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 này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318650"/>
                  </a:ext>
                </a:extLst>
              </a:tr>
              <a:tr h="942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CBCNV đã tiêm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Tỷ lệ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CBCNV đã tiêm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Tỷ lệ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extLst>
                  <a:ext uri="{0D108BD9-81ED-4DB2-BD59-A6C34878D82A}">
                    <a16:rowId xmlns:a16="http://schemas.microsoft.com/office/drawing/2014/main" val="567440137"/>
                  </a:ext>
                </a:extLst>
              </a:tr>
              <a:tr h="369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5.448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4,66%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16,12%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extLst>
                  <a:ext uri="{0D108BD9-81ED-4DB2-BD59-A6C34878D82A}">
                    <a16:rowId xmlns:a16="http://schemas.microsoft.com/office/drawing/2014/main" val="117206814"/>
                  </a:ext>
                </a:extLst>
              </a:tr>
              <a:tr h="3386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ty CP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3,15%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3,15%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extLst>
                  <a:ext uri="{0D108BD9-81ED-4DB2-BD59-A6C34878D82A}">
                    <a16:rowId xmlns:a16="http://schemas.microsoft.com/office/drawing/2014/main" val="3460452676"/>
                  </a:ext>
                </a:extLst>
              </a:tr>
              <a:tr h="3386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ty Nhiệt điện Uông Bí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3,45%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extLst>
                  <a:ext uri="{0D108BD9-81ED-4DB2-BD59-A6C34878D82A}">
                    <a16:rowId xmlns:a16="http://schemas.microsoft.com/office/drawing/2014/main" val="2160635728"/>
                  </a:ext>
                </a:extLst>
              </a:tr>
              <a:tr h="3386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ty Nhiệt điện Mông Dương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4,18%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4,18%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extLst>
                  <a:ext uri="{0D108BD9-81ED-4DB2-BD59-A6C34878D82A}">
                    <a16:rowId xmlns:a16="http://schemas.microsoft.com/office/drawing/2014/main" val="3977831697"/>
                  </a:ext>
                </a:extLst>
              </a:tr>
              <a:tr h="3386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ty CP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10,76%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22,81%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extLst>
                  <a:ext uri="{0D108BD9-81ED-4DB2-BD59-A6C34878D82A}">
                    <a16:rowId xmlns:a16="http://schemas.microsoft.com/office/drawing/2014/main" val="3307190275"/>
                  </a:ext>
                </a:extLst>
              </a:tr>
              <a:tr h="3386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 máy Thủy điện Khe Bố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5,42%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extLst>
                  <a:ext uri="{0D108BD9-81ED-4DB2-BD59-A6C34878D82A}">
                    <a16:rowId xmlns:a16="http://schemas.microsoft.com/office/drawing/2014/main" val="4233931362"/>
                  </a:ext>
                </a:extLst>
              </a:tr>
              <a:tr h="3386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 tải điện Nghệ An-NPT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50,40%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extLst>
                  <a:ext uri="{0D108BD9-81ED-4DB2-BD59-A6C34878D82A}">
                    <a16:rowId xmlns:a16="http://schemas.microsoft.com/office/drawing/2014/main" val="2814580116"/>
                  </a:ext>
                </a:extLst>
              </a:tr>
              <a:tr h="3386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 máy Nhiệt điện Vĩnh Tân 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13,82%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extLst>
                  <a:ext uri="{0D108BD9-81ED-4DB2-BD59-A6C34878D82A}">
                    <a16:rowId xmlns:a16="http://schemas.microsoft.com/office/drawing/2014/main" val="2748040752"/>
                  </a:ext>
                </a:extLst>
              </a:tr>
              <a:tr h="3386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ty Thủy điện Buôn Kuốp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12,71%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12,71%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extLst>
                  <a:ext uri="{0D108BD9-81ED-4DB2-BD59-A6C34878D82A}">
                    <a16:rowId xmlns:a16="http://schemas.microsoft.com/office/drawing/2014/main" val="1834370226"/>
                  </a:ext>
                </a:extLst>
              </a:tr>
              <a:tr h="3386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 tải điện Đắc Lắk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12,66%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extLst>
                  <a:ext uri="{0D108BD9-81ED-4DB2-BD59-A6C34878D82A}">
                    <a16:rowId xmlns:a16="http://schemas.microsoft.com/office/drawing/2014/main" val="849646108"/>
                  </a:ext>
                </a:extLst>
              </a:tr>
              <a:tr h="3386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tâm Nhiệt điện Duyên Hải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18,34%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extLst>
                  <a:ext uri="{0D108BD9-81ED-4DB2-BD59-A6C34878D82A}">
                    <a16:rowId xmlns:a16="http://schemas.microsoft.com/office/drawing/2014/main" val="2887387844"/>
                  </a:ext>
                </a:extLst>
              </a:tr>
              <a:tr h="3386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ty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9,38%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35,42%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90" marR="55890" marT="0" marB="0" anchor="ctr"/>
                </a:tc>
                <a:extLst>
                  <a:ext uri="{0D108BD9-81ED-4DB2-BD59-A6C34878D82A}">
                    <a16:rowId xmlns:a16="http://schemas.microsoft.com/office/drawing/2014/main" val="2763667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167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9346" y="6418464"/>
            <a:ext cx="2253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BAN KẾ HOẠCH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03B321-4088-4C46-9CDD-401F89D81225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66353" y="130699"/>
            <a:ext cx="6927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1" dirty="0">
                <a:solidFill>
                  <a:srgbClr val="164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 ĐỘ PC COVID-19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6439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1343" y="490730"/>
            <a:ext cx="10144475" cy="62010"/>
            <a:chOff x="0" y="868678"/>
            <a:chExt cx="9144000" cy="45722"/>
          </a:xfrm>
        </p:grpSpPr>
        <p:sp>
          <p:nvSpPr>
            <p:cNvPr id="17" name="Rectangle 16"/>
            <p:cNvSpPr/>
            <p:nvPr/>
          </p:nvSpPr>
          <p:spPr>
            <a:xfrm>
              <a:off x="0" y="868681"/>
              <a:ext cx="79208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7584" y="868678"/>
              <a:ext cx="8316416" cy="457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" name="Picture 2" descr="D:\backup07102013\o dia D\O D xin\logo EV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5409" r="58468" b="76635"/>
          <a:stretch/>
        </p:blipFill>
        <p:spPr bwMode="auto">
          <a:xfrm>
            <a:off x="10335819" y="51827"/>
            <a:ext cx="1483219" cy="7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26800" y="6254149"/>
            <a:ext cx="11765200" cy="609600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Date Placeholder 4"/>
          <p:cNvSpPr txBox="1">
            <a:spLocks/>
          </p:cNvSpPr>
          <p:nvPr/>
        </p:nvSpPr>
        <p:spPr>
          <a:xfrm>
            <a:off x="674182" y="63763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80176" y="6385027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BAN TỔ CHỨC VÀ NHÂN SỰ</a:t>
            </a:r>
          </a:p>
        </p:txBody>
      </p:sp>
    </p:spTree>
    <p:extLst>
      <p:ext uri="{BB962C8B-B14F-4D97-AF65-F5344CB8AC3E}">
        <p14:creationId xmlns:p14="http://schemas.microsoft.com/office/powerpoint/2010/main" val="2097949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0"/>
            <a:ext cx="11856640" cy="6267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5" y="2362205"/>
            <a:ext cx="915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164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trọng cảm ơn</a:t>
            </a:r>
            <a:r>
              <a:rPr lang="en-US" sz="4800" b="1" dirty="0">
                <a:solidFill>
                  <a:srgbClr val="164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328727" y="6267550"/>
            <a:ext cx="11875296" cy="609600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TẬP ĐOÀN ĐIỆN LỰC VIỆT NAM</a:t>
            </a:r>
            <a:endParaRPr lang="en-US" sz="1400" b="1" dirty="0"/>
          </a:p>
          <a:p>
            <a:pPr algn="ctr"/>
            <a:r>
              <a:rPr lang="en-US" sz="1200" b="1"/>
              <a:t>Địa chỉ:</a:t>
            </a:r>
            <a:r>
              <a:rPr lang="en-US" sz="1200"/>
              <a:t> 11 Cửa Bắc, Ba Đình, Hà Nội Việt Nam</a:t>
            </a:r>
            <a:endParaRPr lang="en-US" sz="1200" dirty="0"/>
          </a:p>
          <a:p>
            <a:pPr algn="ctr"/>
            <a:r>
              <a:rPr lang="en-US" sz="1200" b="1"/>
              <a:t>Điện thoại: </a:t>
            </a:r>
            <a:r>
              <a:rPr lang="en-US" sz="1200"/>
              <a:t>(84-4) 6.6946789 - </a:t>
            </a:r>
            <a:r>
              <a:rPr lang="en-US" sz="1200" b="1"/>
              <a:t>Fax: </a:t>
            </a:r>
            <a:r>
              <a:rPr lang="en-US" sz="1200"/>
              <a:t>(</a:t>
            </a:r>
            <a:r>
              <a:rPr lang="en-US" sz="1200" dirty="0"/>
              <a:t>84-4)6.6946666</a:t>
            </a:r>
          </a:p>
        </p:txBody>
      </p:sp>
    </p:spTree>
    <p:extLst>
      <p:ext uri="{BB962C8B-B14F-4D97-AF65-F5344CB8AC3E}">
        <p14:creationId xmlns:p14="http://schemas.microsoft.com/office/powerpoint/2010/main" val="76160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880194-EA5B-4F07-A3B4-9B19737ADCF0}"/>
              </a:ext>
            </a:extLst>
          </p:cNvPr>
          <p:cNvSpPr/>
          <p:nvPr/>
        </p:nvSpPr>
        <p:spPr>
          <a:xfrm>
            <a:off x="767407" y="-12614"/>
            <a:ext cx="9975111" cy="760602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F852AC-F270-4FFD-A879-F2ADE3DC0638}"/>
              </a:ext>
            </a:extLst>
          </p:cNvPr>
          <p:cNvSpPr/>
          <p:nvPr/>
        </p:nvSpPr>
        <p:spPr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1FF4A9-B470-49F7-AF7B-BAFA267CA05E}"/>
              </a:ext>
            </a:extLst>
          </p:cNvPr>
          <p:cNvSpPr/>
          <p:nvPr/>
        </p:nvSpPr>
        <p:spPr>
          <a:xfrm>
            <a:off x="0" y="6522802"/>
            <a:ext cx="12192000" cy="365125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72DCC8C3-BF11-41E0-ACBB-5CCC66767D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23038"/>
            <a:ext cx="709613" cy="365125"/>
          </a:xfrm>
        </p:spPr>
        <p:txBody>
          <a:bodyPr/>
          <a:lstStyle/>
          <a:p>
            <a:fld id="{CF8000B0-0614-4036-87B0-821E1B437C25}" type="slidenum">
              <a:rPr lang="en-U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fld>
            <a:endParaRPr 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D:\backup07102013\o dia D\O D xin\logo EVN.jpg">
            <a:extLst>
              <a:ext uri="{FF2B5EF4-FFF2-40B4-BE49-F238E27FC236}">
                <a16:creationId xmlns:a16="http://schemas.microsoft.com/office/drawing/2014/main" id="{0967AC93-2EA6-42D9-B94A-507619EF6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5409" r="58468" b="76635"/>
          <a:stretch/>
        </p:blipFill>
        <p:spPr bwMode="auto">
          <a:xfrm>
            <a:off x="10748509" y="0"/>
            <a:ext cx="1437501" cy="71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2A8C111-0A77-4229-8C06-1D6D7F0A0547}"/>
              </a:ext>
            </a:extLst>
          </p:cNvPr>
          <p:cNvSpPr/>
          <p:nvPr/>
        </p:nvSpPr>
        <p:spPr>
          <a:xfrm>
            <a:off x="-1" y="-12614"/>
            <a:ext cx="767409" cy="7606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E76FC9-BD06-48D8-8765-720D269EE933}"/>
              </a:ext>
            </a:extLst>
          </p:cNvPr>
          <p:cNvSpPr/>
          <p:nvPr/>
        </p:nvSpPr>
        <p:spPr>
          <a:xfrm>
            <a:off x="-1" y="116250"/>
            <a:ext cx="767407" cy="480387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C52D20-E053-4AF2-881A-8AC25FD3D0CC}"/>
              </a:ext>
            </a:extLst>
          </p:cNvPr>
          <p:cNvSpPr/>
          <p:nvPr/>
        </p:nvSpPr>
        <p:spPr>
          <a:xfrm>
            <a:off x="721689" y="0"/>
            <a:ext cx="45719" cy="7479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0">
                <a:schemeClr val="tx2">
                  <a:lumMod val="75000"/>
                </a:schemeClr>
              </a:gs>
              <a:gs pos="0">
                <a:srgbClr val="0000FF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0FBC42-65B0-4E8F-81B6-84403C7BBFFC}"/>
              </a:ext>
            </a:extLst>
          </p:cNvPr>
          <p:cNvSpPr/>
          <p:nvPr/>
        </p:nvSpPr>
        <p:spPr>
          <a:xfrm>
            <a:off x="-2" y="714063"/>
            <a:ext cx="721690" cy="457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0">
                <a:schemeClr val="tx2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215900" dist="152400" dir="12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796898-2068-4386-9BC0-76A2AD968ABB}"/>
              </a:ext>
            </a:extLst>
          </p:cNvPr>
          <p:cNvSpPr/>
          <p:nvPr/>
        </p:nvSpPr>
        <p:spPr>
          <a:xfrm>
            <a:off x="767408" y="717428"/>
            <a:ext cx="11424592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0">
                <a:schemeClr val="tx2">
                  <a:lumMod val="75000"/>
                </a:schemeClr>
              </a:gs>
              <a:gs pos="0">
                <a:srgbClr val="0000FF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outerShdw blurRad="215900" dist="152400" dir="12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5892CE-EEFF-478F-BF69-16ABD37780E1}"/>
              </a:ext>
            </a:extLst>
          </p:cNvPr>
          <p:cNvSpPr/>
          <p:nvPr/>
        </p:nvSpPr>
        <p:spPr>
          <a:xfrm>
            <a:off x="767406" y="127494"/>
            <a:ext cx="9975110" cy="480387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HÌNH DỊCH TẠI EVN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E59585-832A-4358-BB99-B5EAA8FBD326}"/>
              </a:ext>
            </a:extLst>
          </p:cNvPr>
          <p:cNvSpPr txBox="1"/>
          <p:nvPr/>
        </p:nvSpPr>
        <p:spPr>
          <a:xfrm>
            <a:off x="9194952" y="6551476"/>
            <a:ext cx="2704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BAN </a:t>
            </a:r>
            <a:r>
              <a:rPr lang="vi-VN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TC&amp;NS</a:t>
            </a:r>
            <a:endParaRPr lang="en-US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Round Same Side Corner Rectangle 170"/>
          <p:cNvSpPr/>
          <p:nvPr/>
        </p:nvSpPr>
        <p:spPr>
          <a:xfrm rot="16200000">
            <a:off x="6811534" y="-1881458"/>
            <a:ext cx="741893" cy="6830830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3"/>
              </a:gs>
              <a:gs pos="99000">
                <a:schemeClr val="accent3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2" name="Round Same Side Corner Rectangle 171"/>
          <p:cNvSpPr/>
          <p:nvPr/>
        </p:nvSpPr>
        <p:spPr>
          <a:xfrm rot="5400000" flipH="1">
            <a:off x="10773408" y="1048155"/>
            <a:ext cx="741893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3" name="Round Same Side Corner Rectangle 172"/>
          <p:cNvSpPr/>
          <p:nvPr/>
        </p:nvSpPr>
        <p:spPr>
          <a:xfrm rot="16200000">
            <a:off x="6809625" y="-782314"/>
            <a:ext cx="741893" cy="6764442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99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" name="Round Same Side Corner Rectangle 173"/>
          <p:cNvSpPr/>
          <p:nvPr/>
        </p:nvSpPr>
        <p:spPr>
          <a:xfrm rot="5400000" flipH="1">
            <a:off x="10760389" y="2093461"/>
            <a:ext cx="749899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Round Same Side Corner Rectangle 175"/>
          <p:cNvSpPr/>
          <p:nvPr/>
        </p:nvSpPr>
        <p:spPr>
          <a:xfrm rot="5400000" flipH="1">
            <a:off x="10578080" y="3213471"/>
            <a:ext cx="989011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9" name="TextBox 8"/>
          <p:cNvSpPr txBox="1">
            <a:spLocks noChangeArrowheads="1"/>
          </p:cNvSpPr>
          <p:nvPr/>
        </p:nvSpPr>
        <p:spPr bwMode="auto">
          <a:xfrm>
            <a:off x="10826385" y="1212603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80" name="TextBox 33"/>
          <p:cNvSpPr txBox="1">
            <a:spLocks noChangeArrowheads="1"/>
          </p:cNvSpPr>
          <p:nvPr/>
        </p:nvSpPr>
        <p:spPr bwMode="auto">
          <a:xfrm>
            <a:off x="10825397" y="2259271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81" name="TextBox 34"/>
          <p:cNvSpPr txBox="1">
            <a:spLocks noChangeArrowheads="1"/>
          </p:cNvSpPr>
          <p:nvPr/>
        </p:nvSpPr>
        <p:spPr bwMode="auto">
          <a:xfrm>
            <a:off x="10765364" y="3454366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83" name="Rectangle 32"/>
          <p:cNvSpPr>
            <a:spLocks noChangeArrowheads="1"/>
          </p:cNvSpPr>
          <p:nvPr/>
        </p:nvSpPr>
        <p:spPr bwMode="auto">
          <a:xfrm>
            <a:off x="4003048" y="1237845"/>
            <a:ext cx="6801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Rectangle 37"/>
          <p:cNvSpPr>
            <a:spLocks noChangeArrowheads="1"/>
          </p:cNvSpPr>
          <p:nvPr/>
        </p:nvSpPr>
        <p:spPr bwMode="auto">
          <a:xfrm>
            <a:off x="4151786" y="2371313"/>
            <a:ext cx="6295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24481" y="2297983"/>
            <a:ext cx="3378174" cy="2145575"/>
          </a:xfrm>
          <a:custGeom>
            <a:avLst/>
            <a:gdLst>
              <a:gd name="connsiteX0" fmla="*/ 257175 w 2320925"/>
              <a:gd name="connsiteY0" fmla="*/ 1203325 h 1203325"/>
              <a:gd name="connsiteX1" fmla="*/ 2070100 w 2320925"/>
              <a:gd name="connsiteY1" fmla="*/ 1203325 h 1203325"/>
              <a:gd name="connsiteX2" fmla="*/ 2320925 w 2320925"/>
              <a:gd name="connsiteY2" fmla="*/ 508000 h 1203325"/>
              <a:gd name="connsiteX3" fmla="*/ 2089150 w 2320925"/>
              <a:gd name="connsiteY3" fmla="*/ 349250 h 1203325"/>
              <a:gd name="connsiteX4" fmla="*/ 1863725 w 2320925"/>
              <a:gd name="connsiteY4" fmla="*/ 123825 h 1203325"/>
              <a:gd name="connsiteX5" fmla="*/ 1435100 w 2320925"/>
              <a:gd name="connsiteY5" fmla="*/ 0 h 1203325"/>
              <a:gd name="connsiteX6" fmla="*/ 936625 w 2320925"/>
              <a:gd name="connsiteY6" fmla="*/ 31750 h 1203325"/>
              <a:gd name="connsiteX7" fmla="*/ 650875 w 2320925"/>
              <a:gd name="connsiteY7" fmla="*/ 177800 h 1203325"/>
              <a:gd name="connsiteX8" fmla="*/ 0 w 2320925"/>
              <a:gd name="connsiteY8" fmla="*/ 415925 h 1203325"/>
              <a:gd name="connsiteX9" fmla="*/ 82550 w 2320925"/>
              <a:gd name="connsiteY9" fmla="*/ 1111250 h 1203325"/>
              <a:gd name="connsiteX10" fmla="*/ 257175 w 2320925"/>
              <a:gd name="connsiteY10" fmla="*/ 1203325 h 1203325"/>
              <a:gd name="connsiteX0" fmla="*/ 366911 w 2430661"/>
              <a:gd name="connsiteY0" fmla="*/ 1203325 h 1203325"/>
              <a:gd name="connsiteX1" fmla="*/ 2179836 w 2430661"/>
              <a:gd name="connsiteY1" fmla="*/ 1203325 h 1203325"/>
              <a:gd name="connsiteX2" fmla="*/ 2430661 w 2430661"/>
              <a:gd name="connsiteY2" fmla="*/ 508000 h 1203325"/>
              <a:gd name="connsiteX3" fmla="*/ 2198886 w 2430661"/>
              <a:gd name="connsiteY3" fmla="*/ 349250 h 1203325"/>
              <a:gd name="connsiteX4" fmla="*/ 1973461 w 2430661"/>
              <a:gd name="connsiteY4" fmla="*/ 123825 h 1203325"/>
              <a:gd name="connsiteX5" fmla="*/ 1544836 w 2430661"/>
              <a:gd name="connsiteY5" fmla="*/ 0 h 1203325"/>
              <a:gd name="connsiteX6" fmla="*/ 1046361 w 2430661"/>
              <a:gd name="connsiteY6" fmla="*/ 31750 h 1203325"/>
              <a:gd name="connsiteX7" fmla="*/ 760611 w 2430661"/>
              <a:gd name="connsiteY7" fmla="*/ 177800 h 1203325"/>
              <a:gd name="connsiteX8" fmla="*/ 109736 w 2430661"/>
              <a:gd name="connsiteY8" fmla="*/ 415925 h 1203325"/>
              <a:gd name="connsiteX9" fmla="*/ 192286 w 2430661"/>
              <a:gd name="connsiteY9" fmla="*/ 1111250 h 1203325"/>
              <a:gd name="connsiteX10" fmla="*/ 366911 w 2430661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23825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10965 h 1210965"/>
              <a:gd name="connsiteX1" fmla="*/ 2236737 w 2487562"/>
              <a:gd name="connsiteY1" fmla="*/ 1210965 h 1210965"/>
              <a:gd name="connsiteX2" fmla="*/ 2487562 w 2487562"/>
              <a:gd name="connsiteY2" fmla="*/ 515640 h 1210965"/>
              <a:gd name="connsiteX3" fmla="*/ 2255787 w 2487562"/>
              <a:gd name="connsiteY3" fmla="*/ 356890 h 1210965"/>
              <a:gd name="connsiteX4" fmla="*/ 2030362 w 2487562"/>
              <a:gd name="connsiteY4" fmla="*/ 131465 h 1210965"/>
              <a:gd name="connsiteX5" fmla="*/ 1601737 w 2487562"/>
              <a:gd name="connsiteY5" fmla="*/ 7640 h 1210965"/>
              <a:gd name="connsiteX6" fmla="*/ 1103262 w 2487562"/>
              <a:gd name="connsiteY6" fmla="*/ 39390 h 1210965"/>
              <a:gd name="connsiteX7" fmla="*/ 817512 w 2487562"/>
              <a:gd name="connsiteY7" fmla="*/ 131465 h 1210965"/>
              <a:gd name="connsiteX8" fmla="*/ 166637 w 2487562"/>
              <a:gd name="connsiteY8" fmla="*/ 423565 h 1210965"/>
              <a:gd name="connsiteX9" fmla="*/ 249187 w 2487562"/>
              <a:gd name="connsiteY9" fmla="*/ 1118890 h 1210965"/>
              <a:gd name="connsiteX10" fmla="*/ 423812 w 2487562"/>
              <a:gd name="connsiteY10" fmla="*/ 1210965 h 1210965"/>
              <a:gd name="connsiteX0" fmla="*/ 423812 w 2487562"/>
              <a:gd name="connsiteY0" fmla="*/ 1224763 h 1224763"/>
              <a:gd name="connsiteX1" fmla="*/ 2236737 w 2487562"/>
              <a:gd name="connsiteY1" fmla="*/ 1224763 h 1224763"/>
              <a:gd name="connsiteX2" fmla="*/ 2487562 w 2487562"/>
              <a:gd name="connsiteY2" fmla="*/ 529438 h 1224763"/>
              <a:gd name="connsiteX3" fmla="*/ 2255787 w 2487562"/>
              <a:gd name="connsiteY3" fmla="*/ 370688 h 1224763"/>
              <a:gd name="connsiteX4" fmla="*/ 2030362 w 2487562"/>
              <a:gd name="connsiteY4" fmla="*/ 145263 h 1224763"/>
              <a:gd name="connsiteX5" fmla="*/ 1601737 w 2487562"/>
              <a:gd name="connsiteY5" fmla="*/ 21438 h 1224763"/>
              <a:gd name="connsiteX6" fmla="*/ 1112787 w 2487562"/>
              <a:gd name="connsiteY6" fmla="*/ 30963 h 1224763"/>
              <a:gd name="connsiteX7" fmla="*/ 817512 w 2487562"/>
              <a:gd name="connsiteY7" fmla="*/ 145263 h 1224763"/>
              <a:gd name="connsiteX8" fmla="*/ 166637 w 2487562"/>
              <a:gd name="connsiteY8" fmla="*/ 437363 h 1224763"/>
              <a:gd name="connsiteX9" fmla="*/ 249187 w 2487562"/>
              <a:gd name="connsiteY9" fmla="*/ 1132688 h 1224763"/>
              <a:gd name="connsiteX10" fmla="*/ 423812 w 2487562"/>
              <a:gd name="connsiteY10" fmla="*/ 1224763 h 1224763"/>
              <a:gd name="connsiteX0" fmla="*/ 423812 w 2487562"/>
              <a:gd name="connsiteY0" fmla="*/ 1276040 h 1276040"/>
              <a:gd name="connsiteX1" fmla="*/ 2236737 w 2487562"/>
              <a:gd name="connsiteY1" fmla="*/ 1276040 h 1276040"/>
              <a:gd name="connsiteX2" fmla="*/ 2487562 w 2487562"/>
              <a:gd name="connsiteY2" fmla="*/ 580715 h 1276040"/>
              <a:gd name="connsiteX3" fmla="*/ 2255787 w 2487562"/>
              <a:gd name="connsiteY3" fmla="*/ 421965 h 1276040"/>
              <a:gd name="connsiteX4" fmla="*/ 2030362 w 2487562"/>
              <a:gd name="connsiteY4" fmla="*/ 196540 h 1276040"/>
              <a:gd name="connsiteX5" fmla="*/ 1601737 w 2487562"/>
              <a:gd name="connsiteY5" fmla="*/ 72715 h 1276040"/>
              <a:gd name="connsiteX6" fmla="*/ 1112787 w 2487562"/>
              <a:gd name="connsiteY6" fmla="*/ 82240 h 1276040"/>
              <a:gd name="connsiteX7" fmla="*/ 817512 w 2487562"/>
              <a:gd name="connsiteY7" fmla="*/ 196540 h 1276040"/>
              <a:gd name="connsiteX8" fmla="*/ 166637 w 2487562"/>
              <a:gd name="connsiteY8" fmla="*/ 488640 h 1276040"/>
              <a:gd name="connsiteX9" fmla="*/ 249187 w 2487562"/>
              <a:gd name="connsiteY9" fmla="*/ 1183965 h 1276040"/>
              <a:gd name="connsiteX10" fmla="*/ 423812 w 2487562"/>
              <a:gd name="connsiteY10" fmla="*/ 1276040 h 1276040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8256"/>
              <a:gd name="connsiteY0" fmla="*/ 1359584 h 1359584"/>
              <a:gd name="connsiteX1" fmla="*/ 2236737 w 2488256"/>
              <a:gd name="connsiteY1" fmla="*/ 1359584 h 1359584"/>
              <a:gd name="connsiteX2" fmla="*/ 2487562 w 2488256"/>
              <a:gd name="connsiteY2" fmla="*/ 664259 h 1359584"/>
              <a:gd name="connsiteX3" fmla="*/ 2255787 w 2488256"/>
              <a:gd name="connsiteY3" fmla="*/ 505509 h 1359584"/>
              <a:gd name="connsiteX4" fmla="*/ 2030362 w 2488256"/>
              <a:gd name="connsiteY4" fmla="*/ 280084 h 1359584"/>
              <a:gd name="connsiteX5" fmla="*/ 1601737 w 2488256"/>
              <a:gd name="connsiteY5" fmla="*/ 156259 h 1359584"/>
              <a:gd name="connsiteX6" fmla="*/ 1112787 w 2488256"/>
              <a:gd name="connsiteY6" fmla="*/ 165784 h 1359584"/>
              <a:gd name="connsiteX7" fmla="*/ 817512 w 2488256"/>
              <a:gd name="connsiteY7" fmla="*/ 280084 h 1359584"/>
              <a:gd name="connsiteX8" fmla="*/ 166637 w 2488256"/>
              <a:gd name="connsiteY8" fmla="*/ 572184 h 1359584"/>
              <a:gd name="connsiteX9" fmla="*/ 249187 w 2488256"/>
              <a:gd name="connsiteY9" fmla="*/ 1267509 h 1359584"/>
              <a:gd name="connsiteX10" fmla="*/ 423812 w 2488256"/>
              <a:gd name="connsiteY10" fmla="*/ 1359584 h 1359584"/>
              <a:gd name="connsiteX0" fmla="*/ 423812 w 2613718"/>
              <a:gd name="connsiteY0" fmla="*/ 1359584 h 1359584"/>
              <a:gd name="connsiteX1" fmla="*/ 2236737 w 2613718"/>
              <a:gd name="connsiteY1" fmla="*/ 1359584 h 1359584"/>
              <a:gd name="connsiteX2" fmla="*/ 2487562 w 2613718"/>
              <a:gd name="connsiteY2" fmla="*/ 664259 h 1359584"/>
              <a:gd name="connsiteX3" fmla="*/ 2255787 w 2613718"/>
              <a:gd name="connsiteY3" fmla="*/ 505509 h 1359584"/>
              <a:gd name="connsiteX4" fmla="*/ 2030362 w 2613718"/>
              <a:gd name="connsiteY4" fmla="*/ 280084 h 1359584"/>
              <a:gd name="connsiteX5" fmla="*/ 1601737 w 2613718"/>
              <a:gd name="connsiteY5" fmla="*/ 156259 h 1359584"/>
              <a:gd name="connsiteX6" fmla="*/ 1112787 w 2613718"/>
              <a:gd name="connsiteY6" fmla="*/ 165784 h 1359584"/>
              <a:gd name="connsiteX7" fmla="*/ 817512 w 2613718"/>
              <a:gd name="connsiteY7" fmla="*/ 280084 h 1359584"/>
              <a:gd name="connsiteX8" fmla="*/ 166637 w 2613718"/>
              <a:gd name="connsiteY8" fmla="*/ 572184 h 1359584"/>
              <a:gd name="connsiteX9" fmla="*/ 249187 w 2613718"/>
              <a:gd name="connsiteY9" fmla="*/ 1267509 h 1359584"/>
              <a:gd name="connsiteX10" fmla="*/ 423812 w 2613718"/>
              <a:gd name="connsiteY10" fmla="*/ 1359584 h 1359584"/>
              <a:gd name="connsiteX0" fmla="*/ 423812 w 2679088"/>
              <a:gd name="connsiteY0" fmla="*/ 1359584 h 1359584"/>
              <a:gd name="connsiteX1" fmla="*/ 2236737 w 2679088"/>
              <a:gd name="connsiteY1" fmla="*/ 1359584 h 1359584"/>
              <a:gd name="connsiteX2" fmla="*/ 2487562 w 2679088"/>
              <a:gd name="connsiteY2" fmla="*/ 664259 h 1359584"/>
              <a:gd name="connsiteX3" fmla="*/ 2255787 w 2679088"/>
              <a:gd name="connsiteY3" fmla="*/ 505509 h 1359584"/>
              <a:gd name="connsiteX4" fmla="*/ 2030362 w 2679088"/>
              <a:gd name="connsiteY4" fmla="*/ 280084 h 1359584"/>
              <a:gd name="connsiteX5" fmla="*/ 1601737 w 2679088"/>
              <a:gd name="connsiteY5" fmla="*/ 156259 h 1359584"/>
              <a:gd name="connsiteX6" fmla="*/ 1112787 w 2679088"/>
              <a:gd name="connsiteY6" fmla="*/ 165784 h 1359584"/>
              <a:gd name="connsiteX7" fmla="*/ 817512 w 2679088"/>
              <a:gd name="connsiteY7" fmla="*/ 280084 h 1359584"/>
              <a:gd name="connsiteX8" fmla="*/ 166637 w 2679088"/>
              <a:gd name="connsiteY8" fmla="*/ 572184 h 1359584"/>
              <a:gd name="connsiteX9" fmla="*/ 249187 w 2679088"/>
              <a:gd name="connsiteY9" fmla="*/ 1267509 h 1359584"/>
              <a:gd name="connsiteX10" fmla="*/ 423812 w 2679088"/>
              <a:gd name="connsiteY10" fmla="*/ 1359584 h 13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9088" h="1359584">
                <a:moveTo>
                  <a:pt x="423812" y="1359584"/>
                </a:moveTo>
                <a:lnTo>
                  <a:pt x="2236737" y="1359584"/>
                </a:lnTo>
                <a:cubicBezTo>
                  <a:pt x="2656895" y="1356409"/>
                  <a:pt x="2851629" y="896034"/>
                  <a:pt x="2487562" y="664259"/>
                </a:cubicBezTo>
                <a:cubicBezTo>
                  <a:pt x="2492854" y="595467"/>
                  <a:pt x="2472745" y="428251"/>
                  <a:pt x="2255787" y="505509"/>
                </a:cubicBezTo>
                <a:cubicBezTo>
                  <a:pt x="2253670" y="392267"/>
                  <a:pt x="2242029" y="279026"/>
                  <a:pt x="2030362" y="280084"/>
                </a:cubicBezTo>
                <a:cubicBezTo>
                  <a:pt x="2004962" y="137209"/>
                  <a:pt x="1795412" y="-21541"/>
                  <a:pt x="1601737" y="156259"/>
                </a:cubicBezTo>
                <a:cubicBezTo>
                  <a:pt x="1470504" y="-88216"/>
                  <a:pt x="1209095" y="-15191"/>
                  <a:pt x="1112787" y="165784"/>
                </a:cubicBezTo>
                <a:cubicBezTo>
                  <a:pt x="1008012" y="122392"/>
                  <a:pt x="865137" y="98051"/>
                  <a:pt x="817512" y="280084"/>
                </a:cubicBezTo>
                <a:cubicBezTo>
                  <a:pt x="568804" y="70534"/>
                  <a:pt x="53395" y="245159"/>
                  <a:pt x="166637" y="572184"/>
                </a:cubicBezTo>
                <a:cubicBezTo>
                  <a:pt x="-110646" y="775384"/>
                  <a:pt x="-13280" y="1102409"/>
                  <a:pt x="249187" y="1267509"/>
                </a:cubicBezTo>
                <a:cubicBezTo>
                  <a:pt x="288345" y="1352176"/>
                  <a:pt x="346554" y="1357467"/>
                  <a:pt x="423812" y="1359584"/>
                </a:cubicBezTo>
                <a:close/>
              </a:path>
            </a:pathLst>
          </a:custGeom>
          <a:solidFill>
            <a:srgbClr val="00B050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 rot="21164505">
            <a:off x="3298824" y="3750124"/>
            <a:ext cx="494512" cy="865711"/>
            <a:chOff x="2057400" y="2332412"/>
            <a:chExt cx="324766" cy="568896"/>
          </a:xfrm>
          <a:solidFill>
            <a:srgbClr val="00B050"/>
          </a:solidFill>
        </p:grpSpPr>
        <p:sp>
          <p:nvSpPr>
            <p:cNvPr id="46" name="Oval 45"/>
            <p:cNvSpPr/>
            <p:nvPr/>
          </p:nvSpPr>
          <p:spPr>
            <a:xfrm>
              <a:off x="2057400" y="2743200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215508" y="2562301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224058" y="2332412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634441" y="3128352"/>
            <a:ext cx="2209350" cy="83099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ound Same Side Corner Rectangle 51"/>
          <p:cNvSpPr/>
          <p:nvPr/>
        </p:nvSpPr>
        <p:spPr>
          <a:xfrm rot="16200000">
            <a:off x="6673600" y="336379"/>
            <a:ext cx="989014" cy="6739514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ectangle 38"/>
          <p:cNvSpPr>
            <a:spLocks noChangeArrowheads="1"/>
          </p:cNvSpPr>
          <p:nvPr/>
        </p:nvSpPr>
        <p:spPr bwMode="auto">
          <a:xfrm>
            <a:off x="4151785" y="3374671"/>
            <a:ext cx="63657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 Same Side Corner Rectangle 172">
            <a:extLst>
              <a:ext uri="{FF2B5EF4-FFF2-40B4-BE49-F238E27FC236}">
                <a16:creationId xmlns:a16="http://schemas.microsoft.com/office/drawing/2014/main" id="{ED2F4B0C-1730-44CF-A5DB-06F514D926C0}"/>
              </a:ext>
            </a:extLst>
          </p:cNvPr>
          <p:cNvSpPr/>
          <p:nvPr/>
        </p:nvSpPr>
        <p:spPr>
          <a:xfrm rot="16200000">
            <a:off x="6793982" y="1513178"/>
            <a:ext cx="741893" cy="6795727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99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ound Same Side Corner Rectangle 173">
            <a:extLst>
              <a:ext uri="{FF2B5EF4-FFF2-40B4-BE49-F238E27FC236}">
                <a16:creationId xmlns:a16="http://schemas.microsoft.com/office/drawing/2014/main" id="{24D79927-A130-4919-8C49-25F8926F4AD1}"/>
              </a:ext>
            </a:extLst>
          </p:cNvPr>
          <p:cNvSpPr/>
          <p:nvPr/>
        </p:nvSpPr>
        <p:spPr>
          <a:xfrm rot="5400000" flipH="1">
            <a:off x="10760389" y="4404596"/>
            <a:ext cx="749899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Box 33">
            <a:extLst>
              <a:ext uri="{FF2B5EF4-FFF2-40B4-BE49-F238E27FC236}">
                <a16:creationId xmlns:a16="http://schemas.microsoft.com/office/drawing/2014/main" id="{6C981619-C7E7-4568-BB3F-215CF8F6D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5397" y="4570406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36" name="Rectangle 37">
            <a:extLst>
              <a:ext uri="{FF2B5EF4-FFF2-40B4-BE49-F238E27FC236}">
                <a16:creationId xmlns:a16="http://schemas.microsoft.com/office/drawing/2014/main" id="{F1D94B9E-5378-432C-8865-3C4D9C9B6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785" y="4694477"/>
            <a:ext cx="64901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K –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 Same Side Corner Rectangle 170">
            <a:extLst>
              <a:ext uri="{FF2B5EF4-FFF2-40B4-BE49-F238E27FC236}">
                <a16:creationId xmlns:a16="http://schemas.microsoft.com/office/drawing/2014/main" id="{CF76B78E-7F3A-4273-A35C-6C950FFEB549}"/>
              </a:ext>
            </a:extLst>
          </p:cNvPr>
          <p:cNvSpPr/>
          <p:nvPr/>
        </p:nvSpPr>
        <p:spPr>
          <a:xfrm rot="16200000">
            <a:off x="6812929" y="2423702"/>
            <a:ext cx="741893" cy="6771047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3"/>
              </a:gs>
              <a:gs pos="99000">
                <a:schemeClr val="accent3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ound Same Side Corner Rectangle 171">
            <a:extLst>
              <a:ext uri="{FF2B5EF4-FFF2-40B4-BE49-F238E27FC236}">
                <a16:creationId xmlns:a16="http://schemas.microsoft.com/office/drawing/2014/main" id="{0D8F0CA5-7BA8-4766-A166-6D0B7F727238}"/>
              </a:ext>
            </a:extLst>
          </p:cNvPr>
          <p:cNvSpPr/>
          <p:nvPr/>
        </p:nvSpPr>
        <p:spPr>
          <a:xfrm rot="5400000" flipH="1">
            <a:off x="10744911" y="5323424"/>
            <a:ext cx="741893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2873F208-B1D6-4B6F-89A3-53D3FDF6B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7888" y="5487872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A54D3820-AB88-419D-BF6F-C1CCC97DC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236" y="5587569"/>
            <a:ext cx="7493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8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880194-EA5B-4F07-A3B4-9B19737ADCF0}"/>
              </a:ext>
            </a:extLst>
          </p:cNvPr>
          <p:cNvSpPr/>
          <p:nvPr/>
        </p:nvSpPr>
        <p:spPr>
          <a:xfrm>
            <a:off x="767407" y="-12614"/>
            <a:ext cx="9975111" cy="760602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F852AC-F270-4FFD-A879-F2ADE3DC0638}"/>
              </a:ext>
            </a:extLst>
          </p:cNvPr>
          <p:cNvSpPr/>
          <p:nvPr/>
        </p:nvSpPr>
        <p:spPr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1FF4A9-B470-49F7-AF7B-BAFA267CA05E}"/>
              </a:ext>
            </a:extLst>
          </p:cNvPr>
          <p:cNvSpPr/>
          <p:nvPr/>
        </p:nvSpPr>
        <p:spPr>
          <a:xfrm>
            <a:off x="0" y="6522802"/>
            <a:ext cx="12192000" cy="365125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72DCC8C3-BF11-41E0-ACBB-5CCC66767D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23038"/>
            <a:ext cx="709613" cy="365125"/>
          </a:xfrm>
        </p:spPr>
        <p:txBody>
          <a:bodyPr/>
          <a:lstStyle/>
          <a:p>
            <a:fld id="{CF8000B0-0614-4036-87B0-821E1B437C25}" type="slidenum">
              <a:rPr lang="en-U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fld>
            <a:endParaRPr 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D:\backup07102013\o dia D\O D xin\logo EVN.jpg">
            <a:extLst>
              <a:ext uri="{FF2B5EF4-FFF2-40B4-BE49-F238E27FC236}">
                <a16:creationId xmlns:a16="http://schemas.microsoft.com/office/drawing/2014/main" id="{0967AC93-2EA6-42D9-B94A-507619EF6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5409" r="58468" b="76635"/>
          <a:stretch/>
        </p:blipFill>
        <p:spPr bwMode="auto">
          <a:xfrm>
            <a:off x="10748509" y="0"/>
            <a:ext cx="1437501" cy="71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2A8C111-0A77-4229-8C06-1D6D7F0A0547}"/>
              </a:ext>
            </a:extLst>
          </p:cNvPr>
          <p:cNvSpPr/>
          <p:nvPr/>
        </p:nvSpPr>
        <p:spPr>
          <a:xfrm>
            <a:off x="-1" y="-12614"/>
            <a:ext cx="767409" cy="7606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E76FC9-BD06-48D8-8765-720D269EE933}"/>
              </a:ext>
            </a:extLst>
          </p:cNvPr>
          <p:cNvSpPr/>
          <p:nvPr/>
        </p:nvSpPr>
        <p:spPr>
          <a:xfrm>
            <a:off x="-1" y="116250"/>
            <a:ext cx="767407" cy="480387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C52D20-E053-4AF2-881A-8AC25FD3D0CC}"/>
              </a:ext>
            </a:extLst>
          </p:cNvPr>
          <p:cNvSpPr/>
          <p:nvPr/>
        </p:nvSpPr>
        <p:spPr>
          <a:xfrm>
            <a:off x="721689" y="0"/>
            <a:ext cx="45719" cy="7479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0">
                <a:schemeClr val="tx2">
                  <a:lumMod val="75000"/>
                </a:schemeClr>
              </a:gs>
              <a:gs pos="0">
                <a:srgbClr val="0000FF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0FBC42-65B0-4E8F-81B6-84403C7BBFFC}"/>
              </a:ext>
            </a:extLst>
          </p:cNvPr>
          <p:cNvSpPr/>
          <p:nvPr/>
        </p:nvSpPr>
        <p:spPr>
          <a:xfrm>
            <a:off x="-2" y="714063"/>
            <a:ext cx="721690" cy="457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0">
                <a:schemeClr val="tx2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215900" dist="152400" dir="12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796898-2068-4386-9BC0-76A2AD968ABB}"/>
              </a:ext>
            </a:extLst>
          </p:cNvPr>
          <p:cNvSpPr/>
          <p:nvPr/>
        </p:nvSpPr>
        <p:spPr>
          <a:xfrm>
            <a:off x="767408" y="717428"/>
            <a:ext cx="11424592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0">
                <a:schemeClr val="tx2">
                  <a:lumMod val="75000"/>
                </a:schemeClr>
              </a:gs>
              <a:gs pos="0">
                <a:srgbClr val="0000FF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outerShdw blurRad="215900" dist="152400" dir="12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5892CE-EEFF-478F-BF69-16ABD37780E1}"/>
              </a:ext>
            </a:extLst>
          </p:cNvPr>
          <p:cNvSpPr/>
          <p:nvPr/>
        </p:nvSpPr>
        <p:spPr>
          <a:xfrm>
            <a:off x="767406" y="127494"/>
            <a:ext cx="9975110" cy="480387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TRA – GIÁM SÁT DỊCH TỄ THEO QĐ: 3638/BYT VÀ VB: 4740/EVN-TCNS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E59585-832A-4358-BB99-B5EAA8FBD326}"/>
              </a:ext>
            </a:extLst>
          </p:cNvPr>
          <p:cNvSpPr txBox="1"/>
          <p:nvPr/>
        </p:nvSpPr>
        <p:spPr>
          <a:xfrm>
            <a:off x="9194952" y="6551476"/>
            <a:ext cx="2704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BAN </a:t>
            </a:r>
            <a:r>
              <a:rPr lang="vi-VN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TC&amp;NS</a:t>
            </a:r>
            <a:endParaRPr lang="en-US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Round Same Side Corner Rectangle 170"/>
          <p:cNvSpPr/>
          <p:nvPr/>
        </p:nvSpPr>
        <p:spPr>
          <a:xfrm rot="16200000">
            <a:off x="7052926" y="-1540639"/>
            <a:ext cx="785279" cy="6249148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3"/>
              </a:gs>
              <a:gs pos="99000">
                <a:schemeClr val="accent3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2" name="Round Same Side Corner Rectangle 171"/>
          <p:cNvSpPr/>
          <p:nvPr/>
        </p:nvSpPr>
        <p:spPr>
          <a:xfrm rot="5400000" flipH="1">
            <a:off x="10751716" y="1069847"/>
            <a:ext cx="785278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3" name="Round Same Side Corner Rectangle 172"/>
          <p:cNvSpPr/>
          <p:nvPr/>
        </p:nvSpPr>
        <p:spPr>
          <a:xfrm rot="16200000">
            <a:off x="7082839" y="-535590"/>
            <a:ext cx="741893" cy="6249149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99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" name="Round Same Side Corner Rectangle 173"/>
          <p:cNvSpPr/>
          <p:nvPr/>
        </p:nvSpPr>
        <p:spPr>
          <a:xfrm rot="5400000" flipH="1">
            <a:off x="10760389" y="2093461"/>
            <a:ext cx="749899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Round Same Side Corner Rectangle 175"/>
          <p:cNvSpPr/>
          <p:nvPr/>
        </p:nvSpPr>
        <p:spPr>
          <a:xfrm rot="5400000" flipH="1">
            <a:off x="10578080" y="3213471"/>
            <a:ext cx="989011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9" name="TextBox 8"/>
          <p:cNvSpPr txBox="1">
            <a:spLocks noChangeArrowheads="1"/>
          </p:cNvSpPr>
          <p:nvPr/>
        </p:nvSpPr>
        <p:spPr bwMode="auto">
          <a:xfrm>
            <a:off x="10855218" y="1318931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80" name="TextBox 33"/>
          <p:cNvSpPr txBox="1">
            <a:spLocks noChangeArrowheads="1"/>
          </p:cNvSpPr>
          <p:nvPr/>
        </p:nvSpPr>
        <p:spPr bwMode="auto">
          <a:xfrm>
            <a:off x="10825397" y="2259271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81" name="TextBox 34"/>
          <p:cNvSpPr txBox="1">
            <a:spLocks noChangeArrowheads="1"/>
          </p:cNvSpPr>
          <p:nvPr/>
        </p:nvSpPr>
        <p:spPr bwMode="auto">
          <a:xfrm>
            <a:off x="10765364" y="3454366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83" name="Rectangle 32"/>
          <p:cNvSpPr>
            <a:spLocks noChangeArrowheads="1"/>
          </p:cNvSpPr>
          <p:nvPr/>
        </p:nvSpPr>
        <p:spPr bwMode="auto">
          <a:xfrm>
            <a:off x="4376487" y="1164472"/>
            <a:ext cx="60642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ho,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Rectangle 37"/>
          <p:cNvSpPr>
            <a:spLocks noChangeArrowheads="1"/>
          </p:cNvSpPr>
          <p:nvPr/>
        </p:nvSpPr>
        <p:spPr bwMode="auto">
          <a:xfrm>
            <a:off x="4426293" y="2392312"/>
            <a:ext cx="60549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khứu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11598" y="1722223"/>
            <a:ext cx="3020522" cy="2465517"/>
          </a:xfrm>
          <a:custGeom>
            <a:avLst/>
            <a:gdLst>
              <a:gd name="connsiteX0" fmla="*/ 257175 w 2320925"/>
              <a:gd name="connsiteY0" fmla="*/ 1203325 h 1203325"/>
              <a:gd name="connsiteX1" fmla="*/ 2070100 w 2320925"/>
              <a:gd name="connsiteY1" fmla="*/ 1203325 h 1203325"/>
              <a:gd name="connsiteX2" fmla="*/ 2320925 w 2320925"/>
              <a:gd name="connsiteY2" fmla="*/ 508000 h 1203325"/>
              <a:gd name="connsiteX3" fmla="*/ 2089150 w 2320925"/>
              <a:gd name="connsiteY3" fmla="*/ 349250 h 1203325"/>
              <a:gd name="connsiteX4" fmla="*/ 1863725 w 2320925"/>
              <a:gd name="connsiteY4" fmla="*/ 123825 h 1203325"/>
              <a:gd name="connsiteX5" fmla="*/ 1435100 w 2320925"/>
              <a:gd name="connsiteY5" fmla="*/ 0 h 1203325"/>
              <a:gd name="connsiteX6" fmla="*/ 936625 w 2320925"/>
              <a:gd name="connsiteY6" fmla="*/ 31750 h 1203325"/>
              <a:gd name="connsiteX7" fmla="*/ 650875 w 2320925"/>
              <a:gd name="connsiteY7" fmla="*/ 177800 h 1203325"/>
              <a:gd name="connsiteX8" fmla="*/ 0 w 2320925"/>
              <a:gd name="connsiteY8" fmla="*/ 415925 h 1203325"/>
              <a:gd name="connsiteX9" fmla="*/ 82550 w 2320925"/>
              <a:gd name="connsiteY9" fmla="*/ 1111250 h 1203325"/>
              <a:gd name="connsiteX10" fmla="*/ 257175 w 2320925"/>
              <a:gd name="connsiteY10" fmla="*/ 1203325 h 1203325"/>
              <a:gd name="connsiteX0" fmla="*/ 366911 w 2430661"/>
              <a:gd name="connsiteY0" fmla="*/ 1203325 h 1203325"/>
              <a:gd name="connsiteX1" fmla="*/ 2179836 w 2430661"/>
              <a:gd name="connsiteY1" fmla="*/ 1203325 h 1203325"/>
              <a:gd name="connsiteX2" fmla="*/ 2430661 w 2430661"/>
              <a:gd name="connsiteY2" fmla="*/ 508000 h 1203325"/>
              <a:gd name="connsiteX3" fmla="*/ 2198886 w 2430661"/>
              <a:gd name="connsiteY3" fmla="*/ 349250 h 1203325"/>
              <a:gd name="connsiteX4" fmla="*/ 1973461 w 2430661"/>
              <a:gd name="connsiteY4" fmla="*/ 123825 h 1203325"/>
              <a:gd name="connsiteX5" fmla="*/ 1544836 w 2430661"/>
              <a:gd name="connsiteY5" fmla="*/ 0 h 1203325"/>
              <a:gd name="connsiteX6" fmla="*/ 1046361 w 2430661"/>
              <a:gd name="connsiteY6" fmla="*/ 31750 h 1203325"/>
              <a:gd name="connsiteX7" fmla="*/ 760611 w 2430661"/>
              <a:gd name="connsiteY7" fmla="*/ 177800 h 1203325"/>
              <a:gd name="connsiteX8" fmla="*/ 109736 w 2430661"/>
              <a:gd name="connsiteY8" fmla="*/ 415925 h 1203325"/>
              <a:gd name="connsiteX9" fmla="*/ 192286 w 2430661"/>
              <a:gd name="connsiteY9" fmla="*/ 1111250 h 1203325"/>
              <a:gd name="connsiteX10" fmla="*/ 366911 w 2430661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23825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10965 h 1210965"/>
              <a:gd name="connsiteX1" fmla="*/ 2236737 w 2487562"/>
              <a:gd name="connsiteY1" fmla="*/ 1210965 h 1210965"/>
              <a:gd name="connsiteX2" fmla="*/ 2487562 w 2487562"/>
              <a:gd name="connsiteY2" fmla="*/ 515640 h 1210965"/>
              <a:gd name="connsiteX3" fmla="*/ 2255787 w 2487562"/>
              <a:gd name="connsiteY3" fmla="*/ 356890 h 1210965"/>
              <a:gd name="connsiteX4" fmla="*/ 2030362 w 2487562"/>
              <a:gd name="connsiteY4" fmla="*/ 131465 h 1210965"/>
              <a:gd name="connsiteX5" fmla="*/ 1601737 w 2487562"/>
              <a:gd name="connsiteY5" fmla="*/ 7640 h 1210965"/>
              <a:gd name="connsiteX6" fmla="*/ 1103262 w 2487562"/>
              <a:gd name="connsiteY6" fmla="*/ 39390 h 1210965"/>
              <a:gd name="connsiteX7" fmla="*/ 817512 w 2487562"/>
              <a:gd name="connsiteY7" fmla="*/ 131465 h 1210965"/>
              <a:gd name="connsiteX8" fmla="*/ 166637 w 2487562"/>
              <a:gd name="connsiteY8" fmla="*/ 423565 h 1210965"/>
              <a:gd name="connsiteX9" fmla="*/ 249187 w 2487562"/>
              <a:gd name="connsiteY9" fmla="*/ 1118890 h 1210965"/>
              <a:gd name="connsiteX10" fmla="*/ 423812 w 2487562"/>
              <a:gd name="connsiteY10" fmla="*/ 1210965 h 1210965"/>
              <a:gd name="connsiteX0" fmla="*/ 423812 w 2487562"/>
              <a:gd name="connsiteY0" fmla="*/ 1224763 h 1224763"/>
              <a:gd name="connsiteX1" fmla="*/ 2236737 w 2487562"/>
              <a:gd name="connsiteY1" fmla="*/ 1224763 h 1224763"/>
              <a:gd name="connsiteX2" fmla="*/ 2487562 w 2487562"/>
              <a:gd name="connsiteY2" fmla="*/ 529438 h 1224763"/>
              <a:gd name="connsiteX3" fmla="*/ 2255787 w 2487562"/>
              <a:gd name="connsiteY3" fmla="*/ 370688 h 1224763"/>
              <a:gd name="connsiteX4" fmla="*/ 2030362 w 2487562"/>
              <a:gd name="connsiteY4" fmla="*/ 145263 h 1224763"/>
              <a:gd name="connsiteX5" fmla="*/ 1601737 w 2487562"/>
              <a:gd name="connsiteY5" fmla="*/ 21438 h 1224763"/>
              <a:gd name="connsiteX6" fmla="*/ 1112787 w 2487562"/>
              <a:gd name="connsiteY6" fmla="*/ 30963 h 1224763"/>
              <a:gd name="connsiteX7" fmla="*/ 817512 w 2487562"/>
              <a:gd name="connsiteY7" fmla="*/ 145263 h 1224763"/>
              <a:gd name="connsiteX8" fmla="*/ 166637 w 2487562"/>
              <a:gd name="connsiteY8" fmla="*/ 437363 h 1224763"/>
              <a:gd name="connsiteX9" fmla="*/ 249187 w 2487562"/>
              <a:gd name="connsiteY9" fmla="*/ 1132688 h 1224763"/>
              <a:gd name="connsiteX10" fmla="*/ 423812 w 2487562"/>
              <a:gd name="connsiteY10" fmla="*/ 1224763 h 1224763"/>
              <a:gd name="connsiteX0" fmla="*/ 423812 w 2487562"/>
              <a:gd name="connsiteY0" fmla="*/ 1276040 h 1276040"/>
              <a:gd name="connsiteX1" fmla="*/ 2236737 w 2487562"/>
              <a:gd name="connsiteY1" fmla="*/ 1276040 h 1276040"/>
              <a:gd name="connsiteX2" fmla="*/ 2487562 w 2487562"/>
              <a:gd name="connsiteY2" fmla="*/ 580715 h 1276040"/>
              <a:gd name="connsiteX3" fmla="*/ 2255787 w 2487562"/>
              <a:gd name="connsiteY3" fmla="*/ 421965 h 1276040"/>
              <a:gd name="connsiteX4" fmla="*/ 2030362 w 2487562"/>
              <a:gd name="connsiteY4" fmla="*/ 196540 h 1276040"/>
              <a:gd name="connsiteX5" fmla="*/ 1601737 w 2487562"/>
              <a:gd name="connsiteY5" fmla="*/ 72715 h 1276040"/>
              <a:gd name="connsiteX6" fmla="*/ 1112787 w 2487562"/>
              <a:gd name="connsiteY6" fmla="*/ 82240 h 1276040"/>
              <a:gd name="connsiteX7" fmla="*/ 817512 w 2487562"/>
              <a:gd name="connsiteY7" fmla="*/ 196540 h 1276040"/>
              <a:gd name="connsiteX8" fmla="*/ 166637 w 2487562"/>
              <a:gd name="connsiteY8" fmla="*/ 488640 h 1276040"/>
              <a:gd name="connsiteX9" fmla="*/ 249187 w 2487562"/>
              <a:gd name="connsiteY9" fmla="*/ 1183965 h 1276040"/>
              <a:gd name="connsiteX10" fmla="*/ 423812 w 2487562"/>
              <a:gd name="connsiteY10" fmla="*/ 1276040 h 1276040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8256"/>
              <a:gd name="connsiteY0" fmla="*/ 1359584 h 1359584"/>
              <a:gd name="connsiteX1" fmla="*/ 2236737 w 2488256"/>
              <a:gd name="connsiteY1" fmla="*/ 1359584 h 1359584"/>
              <a:gd name="connsiteX2" fmla="*/ 2487562 w 2488256"/>
              <a:gd name="connsiteY2" fmla="*/ 664259 h 1359584"/>
              <a:gd name="connsiteX3" fmla="*/ 2255787 w 2488256"/>
              <a:gd name="connsiteY3" fmla="*/ 505509 h 1359584"/>
              <a:gd name="connsiteX4" fmla="*/ 2030362 w 2488256"/>
              <a:gd name="connsiteY4" fmla="*/ 280084 h 1359584"/>
              <a:gd name="connsiteX5" fmla="*/ 1601737 w 2488256"/>
              <a:gd name="connsiteY5" fmla="*/ 156259 h 1359584"/>
              <a:gd name="connsiteX6" fmla="*/ 1112787 w 2488256"/>
              <a:gd name="connsiteY6" fmla="*/ 165784 h 1359584"/>
              <a:gd name="connsiteX7" fmla="*/ 817512 w 2488256"/>
              <a:gd name="connsiteY7" fmla="*/ 280084 h 1359584"/>
              <a:gd name="connsiteX8" fmla="*/ 166637 w 2488256"/>
              <a:gd name="connsiteY8" fmla="*/ 572184 h 1359584"/>
              <a:gd name="connsiteX9" fmla="*/ 249187 w 2488256"/>
              <a:gd name="connsiteY9" fmla="*/ 1267509 h 1359584"/>
              <a:gd name="connsiteX10" fmla="*/ 423812 w 2488256"/>
              <a:gd name="connsiteY10" fmla="*/ 1359584 h 1359584"/>
              <a:gd name="connsiteX0" fmla="*/ 423812 w 2613718"/>
              <a:gd name="connsiteY0" fmla="*/ 1359584 h 1359584"/>
              <a:gd name="connsiteX1" fmla="*/ 2236737 w 2613718"/>
              <a:gd name="connsiteY1" fmla="*/ 1359584 h 1359584"/>
              <a:gd name="connsiteX2" fmla="*/ 2487562 w 2613718"/>
              <a:gd name="connsiteY2" fmla="*/ 664259 h 1359584"/>
              <a:gd name="connsiteX3" fmla="*/ 2255787 w 2613718"/>
              <a:gd name="connsiteY3" fmla="*/ 505509 h 1359584"/>
              <a:gd name="connsiteX4" fmla="*/ 2030362 w 2613718"/>
              <a:gd name="connsiteY4" fmla="*/ 280084 h 1359584"/>
              <a:gd name="connsiteX5" fmla="*/ 1601737 w 2613718"/>
              <a:gd name="connsiteY5" fmla="*/ 156259 h 1359584"/>
              <a:gd name="connsiteX6" fmla="*/ 1112787 w 2613718"/>
              <a:gd name="connsiteY6" fmla="*/ 165784 h 1359584"/>
              <a:gd name="connsiteX7" fmla="*/ 817512 w 2613718"/>
              <a:gd name="connsiteY7" fmla="*/ 280084 h 1359584"/>
              <a:gd name="connsiteX8" fmla="*/ 166637 w 2613718"/>
              <a:gd name="connsiteY8" fmla="*/ 572184 h 1359584"/>
              <a:gd name="connsiteX9" fmla="*/ 249187 w 2613718"/>
              <a:gd name="connsiteY9" fmla="*/ 1267509 h 1359584"/>
              <a:gd name="connsiteX10" fmla="*/ 423812 w 2613718"/>
              <a:gd name="connsiteY10" fmla="*/ 1359584 h 1359584"/>
              <a:gd name="connsiteX0" fmla="*/ 423812 w 2679088"/>
              <a:gd name="connsiteY0" fmla="*/ 1359584 h 1359584"/>
              <a:gd name="connsiteX1" fmla="*/ 2236737 w 2679088"/>
              <a:gd name="connsiteY1" fmla="*/ 1359584 h 1359584"/>
              <a:gd name="connsiteX2" fmla="*/ 2487562 w 2679088"/>
              <a:gd name="connsiteY2" fmla="*/ 664259 h 1359584"/>
              <a:gd name="connsiteX3" fmla="*/ 2255787 w 2679088"/>
              <a:gd name="connsiteY3" fmla="*/ 505509 h 1359584"/>
              <a:gd name="connsiteX4" fmla="*/ 2030362 w 2679088"/>
              <a:gd name="connsiteY4" fmla="*/ 280084 h 1359584"/>
              <a:gd name="connsiteX5" fmla="*/ 1601737 w 2679088"/>
              <a:gd name="connsiteY5" fmla="*/ 156259 h 1359584"/>
              <a:gd name="connsiteX6" fmla="*/ 1112787 w 2679088"/>
              <a:gd name="connsiteY6" fmla="*/ 165784 h 1359584"/>
              <a:gd name="connsiteX7" fmla="*/ 817512 w 2679088"/>
              <a:gd name="connsiteY7" fmla="*/ 280084 h 1359584"/>
              <a:gd name="connsiteX8" fmla="*/ 166637 w 2679088"/>
              <a:gd name="connsiteY8" fmla="*/ 572184 h 1359584"/>
              <a:gd name="connsiteX9" fmla="*/ 249187 w 2679088"/>
              <a:gd name="connsiteY9" fmla="*/ 1267509 h 1359584"/>
              <a:gd name="connsiteX10" fmla="*/ 423812 w 2679088"/>
              <a:gd name="connsiteY10" fmla="*/ 1359584 h 13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9088" h="1359584">
                <a:moveTo>
                  <a:pt x="423812" y="1359584"/>
                </a:moveTo>
                <a:lnTo>
                  <a:pt x="2236737" y="1359584"/>
                </a:lnTo>
                <a:cubicBezTo>
                  <a:pt x="2656895" y="1356409"/>
                  <a:pt x="2851629" y="896034"/>
                  <a:pt x="2487562" y="664259"/>
                </a:cubicBezTo>
                <a:cubicBezTo>
                  <a:pt x="2492854" y="595467"/>
                  <a:pt x="2472745" y="428251"/>
                  <a:pt x="2255787" y="505509"/>
                </a:cubicBezTo>
                <a:cubicBezTo>
                  <a:pt x="2253670" y="392267"/>
                  <a:pt x="2242029" y="279026"/>
                  <a:pt x="2030362" y="280084"/>
                </a:cubicBezTo>
                <a:cubicBezTo>
                  <a:pt x="2004962" y="137209"/>
                  <a:pt x="1795412" y="-21541"/>
                  <a:pt x="1601737" y="156259"/>
                </a:cubicBezTo>
                <a:cubicBezTo>
                  <a:pt x="1470504" y="-88216"/>
                  <a:pt x="1209095" y="-15191"/>
                  <a:pt x="1112787" y="165784"/>
                </a:cubicBezTo>
                <a:cubicBezTo>
                  <a:pt x="1008012" y="122392"/>
                  <a:pt x="865137" y="98051"/>
                  <a:pt x="817512" y="280084"/>
                </a:cubicBezTo>
                <a:cubicBezTo>
                  <a:pt x="568804" y="70534"/>
                  <a:pt x="53395" y="245159"/>
                  <a:pt x="166637" y="572184"/>
                </a:cubicBezTo>
                <a:cubicBezTo>
                  <a:pt x="-110646" y="775384"/>
                  <a:pt x="-13280" y="1102409"/>
                  <a:pt x="249187" y="1267509"/>
                </a:cubicBezTo>
                <a:cubicBezTo>
                  <a:pt x="288345" y="1352176"/>
                  <a:pt x="346554" y="1357467"/>
                  <a:pt x="423812" y="1359584"/>
                </a:cubicBezTo>
                <a:close/>
              </a:path>
            </a:pathLst>
          </a:custGeom>
          <a:solidFill>
            <a:srgbClr val="00B050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 BỆNH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 NGỜ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anose="02020603050405020304" pitchFamily="18" charset="0"/>
              </a:rPr>
              <a:t>2 </a:t>
            </a:r>
            <a:r>
              <a:rPr lang="en-US" sz="2000" b="1" dirty="0" err="1">
                <a:latin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</a:rPr>
              <a:t> 3 </a:t>
            </a:r>
            <a:r>
              <a:rPr lang="en-US" sz="2000" b="1" dirty="0" err="1">
                <a:latin typeface="Times New Roman" panose="02020603050405020304" pitchFamily="18" charset="0"/>
              </a:rPr>
              <a:t>biểu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hiện</a:t>
            </a:r>
            <a:endParaRPr lang="en-US" sz="2000" b="1" dirty="0"/>
          </a:p>
        </p:txBody>
      </p:sp>
      <p:grpSp>
        <p:nvGrpSpPr>
          <p:cNvPr id="45" name="Group 44"/>
          <p:cNvGrpSpPr/>
          <p:nvPr/>
        </p:nvGrpSpPr>
        <p:grpSpPr>
          <a:xfrm rot="20116330">
            <a:off x="3148244" y="2346340"/>
            <a:ext cx="448804" cy="1162209"/>
            <a:chOff x="2057400" y="2332412"/>
            <a:chExt cx="324766" cy="568896"/>
          </a:xfrm>
          <a:solidFill>
            <a:srgbClr val="00B050"/>
          </a:solidFill>
        </p:grpSpPr>
        <p:sp>
          <p:nvSpPr>
            <p:cNvPr id="46" name="Oval 45"/>
            <p:cNvSpPr/>
            <p:nvPr/>
          </p:nvSpPr>
          <p:spPr>
            <a:xfrm>
              <a:off x="2057400" y="2743200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215508" y="2562301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224058" y="2332412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2" name="Round Same Side Corner Rectangle 51"/>
          <p:cNvSpPr/>
          <p:nvPr/>
        </p:nvSpPr>
        <p:spPr>
          <a:xfrm rot="16200000">
            <a:off x="6905968" y="581562"/>
            <a:ext cx="989014" cy="6249148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38"/>
          <p:cNvSpPr>
            <a:spLocks noChangeArrowheads="1"/>
          </p:cNvSpPr>
          <p:nvPr/>
        </p:nvSpPr>
        <p:spPr bwMode="auto">
          <a:xfrm>
            <a:off x="4508035" y="3410460"/>
            <a:ext cx="5687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lọc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 Same Side Corner Rectangle 172">
            <a:extLst>
              <a:ext uri="{FF2B5EF4-FFF2-40B4-BE49-F238E27FC236}">
                <a16:creationId xmlns:a16="http://schemas.microsoft.com/office/drawing/2014/main" id="{ED2F4B0C-1730-44CF-A5DB-06F514D926C0}"/>
              </a:ext>
            </a:extLst>
          </p:cNvPr>
          <p:cNvSpPr/>
          <p:nvPr/>
        </p:nvSpPr>
        <p:spPr>
          <a:xfrm rot="16200000">
            <a:off x="6592362" y="268343"/>
            <a:ext cx="741893" cy="9223447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99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7">
            <a:extLst>
              <a:ext uri="{FF2B5EF4-FFF2-40B4-BE49-F238E27FC236}">
                <a16:creationId xmlns:a16="http://schemas.microsoft.com/office/drawing/2014/main" id="{F1D94B9E-5378-432C-8865-3C4D9C9B6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776" y="4672047"/>
            <a:ext cx="6249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CoV-2 (RT-PCR)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058433B-2053-405B-9A88-76AF69902915}"/>
              </a:ext>
            </a:extLst>
          </p:cNvPr>
          <p:cNvSpPr/>
          <p:nvPr/>
        </p:nvSpPr>
        <p:spPr>
          <a:xfrm>
            <a:off x="1069092" y="4680181"/>
            <a:ext cx="909816" cy="450060"/>
          </a:xfrm>
          <a:prstGeom prst="rightArrow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4" name="Round Same Side Corner Rectangle 170">
            <a:extLst>
              <a:ext uri="{FF2B5EF4-FFF2-40B4-BE49-F238E27FC236}">
                <a16:creationId xmlns:a16="http://schemas.microsoft.com/office/drawing/2014/main" id="{C0B6889E-A4AF-4DB1-B29B-F0986918CF0D}"/>
              </a:ext>
            </a:extLst>
          </p:cNvPr>
          <p:cNvSpPr/>
          <p:nvPr/>
        </p:nvSpPr>
        <p:spPr>
          <a:xfrm rot="16200000">
            <a:off x="6829669" y="1567074"/>
            <a:ext cx="741893" cy="8748832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3"/>
              </a:gs>
              <a:gs pos="99000">
                <a:schemeClr val="accent3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B6F37CC3-5BA6-4874-A8B1-2975973A0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008" y="5745244"/>
            <a:ext cx="8712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BỆNH XÁC ĐỊNH – KHI RT- PCR  DƯƠNG TÍNH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F1CADBFD-7E65-449A-8256-1A11FC4BC9DE}"/>
              </a:ext>
            </a:extLst>
          </p:cNvPr>
          <p:cNvSpPr/>
          <p:nvPr/>
        </p:nvSpPr>
        <p:spPr>
          <a:xfrm>
            <a:off x="1602867" y="5708820"/>
            <a:ext cx="909816" cy="45006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4231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880194-EA5B-4F07-A3B4-9B19737ADCF0}"/>
              </a:ext>
            </a:extLst>
          </p:cNvPr>
          <p:cNvSpPr/>
          <p:nvPr/>
        </p:nvSpPr>
        <p:spPr>
          <a:xfrm>
            <a:off x="767407" y="-12614"/>
            <a:ext cx="9975111" cy="760602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F852AC-F270-4FFD-A879-F2ADE3DC0638}"/>
              </a:ext>
            </a:extLst>
          </p:cNvPr>
          <p:cNvSpPr/>
          <p:nvPr/>
        </p:nvSpPr>
        <p:spPr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1FF4A9-B470-49F7-AF7B-BAFA267CA05E}"/>
              </a:ext>
            </a:extLst>
          </p:cNvPr>
          <p:cNvSpPr/>
          <p:nvPr/>
        </p:nvSpPr>
        <p:spPr>
          <a:xfrm>
            <a:off x="0" y="6522802"/>
            <a:ext cx="12192000" cy="365125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72DCC8C3-BF11-41E0-ACBB-5CCC66767D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23038"/>
            <a:ext cx="709613" cy="365125"/>
          </a:xfrm>
        </p:spPr>
        <p:txBody>
          <a:bodyPr/>
          <a:lstStyle/>
          <a:p>
            <a:fld id="{CF8000B0-0614-4036-87B0-821E1B437C25}" type="slidenum">
              <a:rPr lang="en-U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fld>
            <a:endParaRPr 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D:\backup07102013\o dia D\O D xin\logo EVN.jpg">
            <a:extLst>
              <a:ext uri="{FF2B5EF4-FFF2-40B4-BE49-F238E27FC236}">
                <a16:creationId xmlns:a16="http://schemas.microsoft.com/office/drawing/2014/main" id="{0967AC93-2EA6-42D9-B94A-507619EF6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5409" r="58468" b="76635"/>
          <a:stretch/>
        </p:blipFill>
        <p:spPr bwMode="auto">
          <a:xfrm>
            <a:off x="10748509" y="0"/>
            <a:ext cx="1437501" cy="71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2A8C111-0A77-4229-8C06-1D6D7F0A0547}"/>
              </a:ext>
            </a:extLst>
          </p:cNvPr>
          <p:cNvSpPr/>
          <p:nvPr/>
        </p:nvSpPr>
        <p:spPr>
          <a:xfrm>
            <a:off x="-1" y="-12614"/>
            <a:ext cx="767409" cy="7606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E76FC9-BD06-48D8-8765-720D269EE933}"/>
              </a:ext>
            </a:extLst>
          </p:cNvPr>
          <p:cNvSpPr/>
          <p:nvPr/>
        </p:nvSpPr>
        <p:spPr>
          <a:xfrm>
            <a:off x="-1" y="116250"/>
            <a:ext cx="767407" cy="480387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C52D20-E053-4AF2-881A-8AC25FD3D0CC}"/>
              </a:ext>
            </a:extLst>
          </p:cNvPr>
          <p:cNvSpPr/>
          <p:nvPr/>
        </p:nvSpPr>
        <p:spPr>
          <a:xfrm>
            <a:off x="721689" y="0"/>
            <a:ext cx="45719" cy="7479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0">
                <a:schemeClr val="tx2">
                  <a:lumMod val="75000"/>
                </a:schemeClr>
              </a:gs>
              <a:gs pos="0">
                <a:srgbClr val="0000FF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0FBC42-65B0-4E8F-81B6-84403C7BBFFC}"/>
              </a:ext>
            </a:extLst>
          </p:cNvPr>
          <p:cNvSpPr/>
          <p:nvPr/>
        </p:nvSpPr>
        <p:spPr>
          <a:xfrm>
            <a:off x="-2" y="714063"/>
            <a:ext cx="721690" cy="457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0">
                <a:schemeClr val="tx2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215900" dist="152400" dir="12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796898-2068-4386-9BC0-76A2AD968ABB}"/>
              </a:ext>
            </a:extLst>
          </p:cNvPr>
          <p:cNvSpPr/>
          <p:nvPr/>
        </p:nvSpPr>
        <p:spPr>
          <a:xfrm>
            <a:off x="767408" y="717428"/>
            <a:ext cx="11424592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0">
                <a:schemeClr val="tx2">
                  <a:lumMod val="75000"/>
                </a:schemeClr>
              </a:gs>
              <a:gs pos="0">
                <a:srgbClr val="0000FF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outerShdw blurRad="215900" dist="152400" dir="12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5892CE-EEFF-478F-BF69-16ABD37780E1}"/>
              </a:ext>
            </a:extLst>
          </p:cNvPr>
          <p:cNvSpPr/>
          <p:nvPr/>
        </p:nvSpPr>
        <p:spPr>
          <a:xfrm>
            <a:off x="767406" y="127494"/>
            <a:ext cx="9975110" cy="480387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TRA TRUY VẾT ĐỐI VỚI - F1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E59585-832A-4358-BB99-B5EAA8FBD326}"/>
              </a:ext>
            </a:extLst>
          </p:cNvPr>
          <p:cNvSpPr txBox="1"/>
          <p:nvPr/>
        </p:nvSpPr>
        <p:spPr>
          <a:xfrm>
            <a:off x="9194952" y="6551476"/>
            <a:ext cx="2704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BAN </a:t>
            </a:r>
            <a:r>
              <a:rPr lang="vi-VN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TC&amp;NS</a:t>
            </a:r>
            <a:endParaRPr lang="en-US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Round Same Side Corner Rectangle 170"/>
          <p:cNvSpPr/>
          <p:nvPr/>
        </p:nvSpPr>
        <p:spPr>
          <a:xfrm rot="16200000">
            <a:off x="7102375" y="-1590617"/>
            <a:ext cx="741893" cy="6249148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3"/>
              </a:gs>
              <a:gs pos="99000">
                <a:schemeClr val="accent3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2" name="Round Same Side Corner Rectangle 171"/>
          <p:cNvSpPr/>
          <p:nvPr/>
        </p:nvSpPr>
        <p:spPr>
          <a:xfrm rot="5400000" flipH="1">
            <a:off x="10773408" y="1048155"/>
            <a:ext cx="741893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3" name="Round Same Side Corner Rectangle 172"/>
          <p:cNvSpPr/>
          <p:nvPr/>
        </p:nvSpPr>
        <p:spPr>
          <a:xfrm rot="16200000">
            <a:off x="7074620" y="-36701"/>
            <a:ext cx="741893" cy="6249149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99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" name="Round Same Side Corner Rectangle 173"/>
          <p:cNvSpPr/>
          <p:nvPr/>
        </p:nvSpPr>
        <p:spPr>
          <a:xfrm rot="5400000" flipH="1">
            <a:off x="10760389" y="2581426"/>
            <a:ext cx="749899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Round Same Side Corner Rectangle 175"/>
          <p:cNvSpPr/>
          <p:nvPr/>
        </p:nvSpPr>
        <p:spPr>
          <a:xfrm rot="5400000" flipH="1">
            <a:off x="10578080" y="4088234"/>
            <a:ext cx="989011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9" name="TextBox 8"/>
          <p:cNvSpPr txBox="1">
            <a:spLocks noChangeArrowheads="1"/>
          </p:cNvSpPr>
          <p:nvPr/>
        </p:nvSpPr>
        <p:spPr bwMode="auto">
          <a:xfrm>
            <a:off x="10826385" y="1212603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80" name="TextBox 33"/>
          <p:cNvSpPr txBox="1">
            <a:spLocks noChangeArrowheads="1"/>
          </p:cNvSpPr>
          <p:nvPr/>
        </p:nvSpPr>
        <p:spPr bwMode="auto">
          <a:xfrm>
            <a:off x="10825397" y="2747236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81" name="TextBox 34"/>
          <p:cNvSpPr txBox="1">
            <a:spLocks noChangeArrowheads="1"/>
          </p:cNvSpPr>
          <p:nvPr/>
        </p:nvSpPr>
        <p:spPr bwMode="auto">
          <a:xfrm>
            <a:off x="10765364" y="4329129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83" name="Rectangle 32"/>
          <p:cNvSpPr>
            <a:spLocks noChangeArrowheads="1"/>
          </p:cNvSpPr>
          <p:nvPr/>
        </p:nvSpPr>
        <p:spPr bwMode="auto">
          <a:xfrm>
            <a:off x="4392760" y="1334392"/>
            <a:ext cx="6249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Rectangle 37"/>
          <p:cNvSpPr>
            <a:spLocks noChangeArrowheads="1"/>
          </p:cNvSpPr>
          <p:nvPr/>
        </p:nvSpPr>
        <p:spPr bwMode="auto">
          <a:xfrm>
            <a:off x="4372983" y="2844082"/>
            <a:ext cx="60549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0" y="1318270"/>
            <a:ext cx="3440808" cy="2465517"/>
          </a:xfrm>
          <a:custGeom>
            <a:avLst/>
            <a:gdLst>
              <a:gd name="connsiteX0" fmla="*/ 257175 w 2320925"/>
              <a:gd name="connsiteY0" fmla="*/ 1203325 h 1203325"/>
              <a:gd name="connsiteX1" fmla="*/ 2070100 w 2320925"/>
              <a:gd name="connsiteY1" fmla="*/ 1203325 h 1203325"/>
              <a:gd name="connsiteX2" fmla="*/ 2320925 w 2320925"/>
              <a:gd name="connsiteY2" fmla="*/ 508000 h 1203325"/>
              <a:gd name="connsiteX3" fmla="*/ 2089150 w 2320925"/>
              <a:gd name="connsiteY3" fmla="*/ 349250 h 1203325"/>
              <a:gd name="connsiteX4" fmla="*/ 1863725 w 2320925"/>
              <a:gd name="connsiteY4" fmla="*/ 123825 h 1203325"/>
              <a:gd name="connsiteX5" fmla="*/ 1435100 w 2320925"/>
              <a:gd name="connsiteY5" fmla="*/ 0 h 1203325"/>
              <a:gd name="connsiteX6" fmla="*/ 936625 w 2320925"/>
              <a:gd name="connsiteY6" fmla="*/ 31750 h 1203325"/>
              <a:gd name="connsiteX7" fmla="*/ 650875 w 2320925"/>
              <a:gd name="connsiteY7" fmla="*/ 177800 h 1203325"/>
              <a:gd name="connsiteX8" fmla="*/ 0 w 2320925"/>
              <a:gd name="connsiteY8" fmla="*/ 415925 h 1203325"/>
              <a:gd name="connsiteX9" fmla="*/ 82550 w 2320925"/>
              <a:gd name="connsiteY9" fmla="*/ 1111250 h 1203325"/>
              <a:gd name="connsiteX10" fmla="*/ 257175 w 2320925"/>
              <a:gd name="connsiteY10" fmla="*/ 1203325 h 1203325"/>
              <a:gd name="connsiteX0" fmla="*/ 366911 w 2430661"/>
              <a:gd name="connsiteY0" fmla="*/ 1203325 h 1203325"/>
              <a:gd name="connsiteX1" fmla="*/ 2179836 w 2430661"/>
              <a:gd name="connsiteY1" fmla="*/ 1203325 h 1203325"/>
              <a:gd name="connsiteX2" fmla="*/ 2430661 w 2430661"/>
              <a:gd name="connsiteY2" fmla="*/ 508000 h 1203325"/>
              <a:gd name="connsiteX3" fmla="*/ 2198886 w 2430661"/>
              <a:gd name="connsiteY3" fmla="*/ 349250 h 1203325"/>
              <a:gd name="connsiteX4" fmla="*/ 1973461 w 2430661"/>
              <a:gd name="connsiteY4" fmla="*/ 123825 h 1203325"/>
              <a:gd name="connsiteX5" fmla="*/ 1544836 w 2430661"/>
              <a:gd name="connsiteY5" fmla="*/ 0 h 1203325"/>
              <a:gd name="connsiteX6" fmla="*/ 1046361 w 2430661"/>
              <a:gd name="connsiteY6" fmla="*/ 31750 h 1203325"/>
              <a:gd name="connsiteX7" fmla="*/ 760611 w 2430661"/>
              <a:gd name="connsiteY7" fmla="*/ 177800 h 1203325"/>
              <a:gd name="connsiteX8" fmla="*/ 109736 w 2430661"/>
              <a:gd name="connsiteY8" fmla="*/ 415925 h 1203325"/>
              <a:gd name="connsiteX9" fmla="*/ 192286 w 2430661"/>
              <a:gd name="connsiteY9" fmla="*/ 1111250 h 1203325"/>
              <a:gd name="connsiteX10" fmla="*/ 366911 w 2430661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23825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10965 h 1210965"/>
              <a:gd name="connsiteX1" fmla="*/ 2236737 w 2487562"/>
              <a:gd name="connsiteY1" fmla="*/ 1210965 h 1210965"/>
              <a:gd name="connsiteX2" fmla="*/ 2487562 w 2487562"/>
              <a:gd name="connsiteY2" fmla="*/ 515640 h 1210965"/>
              <a:gd name="connsiteX3" fmla="*/ 2255787 w 2487562"/>
              <a:gd name="connsiteY3" fmla="*/ 356890 h 1210965"/>
              <a:gd name="connsiteX4" fmla="*/ 2030362 w 2487562"/>
              <a:gd name="connsiteY4" fmla="*/ 131465 h 1210965"/>
              <a:gd name="connsiteX5" fmla="*/ 1601737 w 2487562"/>
              <a:gd name="connsiteY5" fmla="*/ 7640 h 1210965"/>
              <a:gd name="connsiteX6" fmla="*/ 1103262 w 2487562"/>
              <a:gd name="connsiteY6" fmla="*/ 39390 h 1210965"/>
              <a:gd name="connsiteX7" fmla="*/ 817512 w 2487562"/>
              <a:gd name="connsiteY7" fmla="*/ 131465 h 1210965"/>
              <a:gd name="connsiteX8" fmla="*/ 166637 w 2487562"/>
              <a:gd name="connsiteY8" fmla="*/ 423565 h 1210965"/>
              <a:gd name="connsiteX9" fmla="*/ 249187 w 2487562"/>
              <a:gd name="connsiteY9" fmla="*/ 1118890 h 1210965"/>
              <a:gd name="connsiteX10" fmla="*/ 423812 w 2487562"/>
              <a:gd name="connsiteY10" fmla="*/ 1210965 h 1210965"/>
              <a:gd name="connsiteX0" fmla="*/ 423812 w 2487562"/>
              <a:gd name="connsiteY0" fmla="*/ 1224763 h 1224763"/>
              <a:gd name="connsiteX1" fmla="*/ 2236737 w 2487562"/>
              <a:gd name="connsiteY1" fmla="*/ 1224763 h 1224763"/>
              <a:gd name="connsiteX2" fmla="*/ 2487562 w 2487562"/>
              <a:gd name="connsiteY2" fmla="*/ 529438 h 1224763"/>
              <a:gd name="connsiteX3" fmla="*/ 2255787 w 2487562"/>
              <a:gd name="connsiteY3" fmla="*/ 370688 h 1224763"/>
              <a:gd name="connsiteX4" fmla="*/ 2030362 w 2487562"/>
              <a:gd name="connsiteY4" fmla="*/ 145263 h 1224763"/>
              <a:gd name="connsiteX5" fmla="*/ 1601737 w 2487562"/>
              <a:gd name="connsiteY5" fmla="*/ 21438 h 1224763"/>
              <a:gd name="connsiteX6" fmla="*/ 1112787 w 2487562"/>
              <a:gd name="connsiteY6" fmla="*/ 30963 h 1224763"/>
              <a:gd name="connsiteX7" fmla="*/ 817512 w 2487562"/>
              <a:gd name="connsiteY7" fmla="*/ 145263 h 1224763"/>
              <a:gd name="connsiteX8" fmla="*/ 166637 w 2487562"/>
              <a:gd name="connsiteY8" fmla="*/ 437363 h 1224763"/>
              <a:gd name="connsiteX9" fmla="*/ 249187 w 2487562"/>
              <a:gd name="connsiteY9" fmla="*/ 1132688 h 1224763"/>
              <a:gd name="connsiteX10" fmla="*/ 423812 w 2487562"/>
              <a:gd name="connsiteY10" fmla="*/ 1224763 h 1224763"/>
              <a:gd name="connsiteX0" fmla="*/ 423812 w 2487562"/>
              <a:gd name="connsiteY0" fmla="*/ 1276040 h 1276040"/>
              <a:gd name="connsiteX1" fmla="*/ 2236737 w 2487562"/>
              <a:gd name="connsiteY1" fmla="*/ 1276040 h 1276040"/>
              <a:gd name="connsiteX2" fmla="*/ 2487562 w 2487562"/>
              <a:gd name="connsiteY2" fmla="*/ 580715 h 1276040"/>
              <a:gd name="connsiteX3" fmla="*/ 2255787 w 2487562"/>
              <a:gd name="connsiteY3" fmla="*/ 421965 h 1276040"/>
              <a:gd name="connsiteX4" fmla="*/ 2030362 w 2487562"/>
              <a:gd name="connsiteY4" fmla="*/ 196540 h 1276040"/>
              <a:gd name="connsiteX5" fmla="*/ 1601737 w 2487562"/>
              <a:gd name="connsiteY5" fmla="*/ 72715 h 1276040"/>
              <a:gd name="connsiteX6" fmla="*/ 1112787 w 2487562"/>
              <a:gd name="connsiteY6" fmla="*/ 82240 h 1276040"/>
              <a:gd name="connsiteX7" fmla="*/ 817512 w 2487562"/>
              <a:gd name="connsiteY7" fmla="*/ 196540 h 1276040"/>
              <a:gd name="connsiteX8" fmla="*/ 166637 w 2487562"/>
              <a:gd name="connsiteY8" fmla="*/ 488640 h 1276040"/>
              <a:gd name="connsiteX9" fmla="*/ 249187 w 2487562"/>
              <a:gd name="connsiteY9" fmla="*/ 1183965 h 1276040"/>
              <a:gd name="connsiteX10" fmla="*/ 423812 w 2487562"/>
              <a:gd name="connsiteY10" fmla="*/ 1276040 h 1276040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8256"/>
              <a:gd name="connsiteY0" fmla="*/ 1359584 h 1359584"/>
              <a:gd name="connsiteX1" fmla="*/ 2236737 w 2488256"/>
              <a:gd name="connsiteY1" fmla="*/ 1359584 h 1359584"/>
              <a:gd name="connsiteX2" fmla="*/ 2487562 w 2488256"/>
              <a:gd name="connsiteY2" fmla="*/ 664259 h 1359584"/>
              <a:gd name="connsiteX3" fmla="*/ 2255787 w 2488256"/>
              <a:gd name="connsiteY3" fmla="*/ 505509 h 1359584"/>
              <a:gd name="connsiteX4" fmla="*/ 2030362 w 2488256"/>
              <a:gd name="connsiteY4" fmla="*/ 280084 h 1359584"/>
              <a:gd name="connsiteX5" fmla="*/ 1601737 w 2488256"/>
              <a:gd name="connsiteY5" fmla="*/ 156259 h 1359584"/>
              <a:gd name="connsiteX6" fmla="*/ 1112787 w 2488256"/>
              <a:gd name="connsiteY6" fmla="*/ 165784 h 1359584"/>
              <a:gd name="connsiteX7" fmla="*/ 817512 w 2488256"/>
              <a:gd name="connsiteY7" fmla="*/ 280084 h 1359584"/>
              <a:gd name="connsiteX8" fmla="*/ 166637 w 2488256"/>
              <a:gd name="connsiteY8" fmla="*/ 572184 h 1359584"/>
              <a:gd name="connsiteX9" fmla="*/ 249187 w 2488256"/>
              <a:gd name="connsiteY9" fmla="*/ 1267509 h 1359584"/>
              <a:gd name="connsiteX10" fmla="*/ 423812 w 2488256"/>
              <a:gd name="connsiteY10" fmla="*/ 1359584 h 1359584"/>
              <a:gd name="connsiteX0" fmla="*/ 423812 w 2613718"/>
              <a:gd name="connsiteY0" fmla="*/ 1359584 h 1359584"/>
              <a:gd name="connsiteX1" fmla="*/ 2236737 w 2613718"/>
              <a:gd name="connsiteY1" fmla="*/ 1359584 h 1359584"/>
              <a:gd name="connsiteX2" fmla="*/ 2487562 w 2613718"/>
              <a:gd name="connsiteY2" fmla="*/ 664259 h 1359584"/>
              <a:gd name="connsiteX3" fmla="*/ 2255787 w 2613718"/>
              <a:gd name="connsiteY3" fmla="*/ 505509 h 1359584"/>
              <a:gd name="connsiteX4" fmla="*/ 2030362 w 2613718"/>
              <a:gd name="connsiteY4" fmla="*/ 280084 h 1359584"/>
              <a:gd name="connsiteX5" fmla="*/ 1601737 w 2613718"/>
              <a:gd name="connsiteY5" fmla="*/ 156259 h 1359584"/>
              <a:gd name="connsiteX6" fmla="*/ 1112787 w 2613718"/>
              <a:gd name="connsiteY6" fmla="*/ 165784 h 1359584"/>
              <a:gd name="connsiteX7" fmla="*/ 817512 w 2613718"/>
              <a:gd name="connsiteY7" fmla="*/ 280084 h 1359584"/>
              <a:gd name="connsiteX8" fmla="*/ 166637 w 2613718"/>
              <a:gd name="connsiteY8" fmla="*/ 572184 h 1359584"/>
              <a:gd name="connsiteX9" fmla="*/ 249187 w 2613718"/>
              <a:gd name="connsiteY9" fmla="*/ 1267509 h 1359584"/>
              <a:gd name="connsiteX10" fmla="*/ 423812 w 2613718"/>
              <a:gd name="connsiteY10" fmla="*/ 1359584 h 1359584"/>
              <a:gd name="connsiteX0" fmla="*/ 423812 w 2679088"/>
              <a:gd name="connsiteY0" fmla="*/ 1359584 h 1359584"/>
              <a:gd name="connsiteX1" fmla="*/ 2236737 w 2679088"/>
              <a:gd name="connsiteY1" fmla="*/ 1359584 h 1359584"/>
              <a:gd name="connsiteX2" fmla="*/ 2487562 w 2679088"/>
              <a:gd name="connsiteY2" fmla="*/ 664259 h 1359584"/>
              <a:gd name="connsiteX3" fmla="*/ 2255787 w 2679088"/>
              <a:gd name="connsiteY3" fmla="*/ 505509 h 1359584"/>
              <a:gd name="connsiteX4" fmla="*/ 2030362 w 2679088"/>
              <a:gd name="connsiteY4" fmla="*/ 280084 h 1359584"/>
              <a:gd name="connsiteX5" fmla="*/ 1601737 w 2679088"/>
              <a:gd name="connsiteY5" fmla="*/ 156259 h 1359584"/>
              <a:gd name="connsiteX6" fmla="*/ 1112787 w 2679088"/>
              <a:gd name="connsiteY6" fmla="*/ 165784 h 1359584"/>
              <a:gd name="connsiteX7" fmla="*/ 817512 w 2679088"/>
              <a:gd name="connsiteY7" fmla="*/ 280084 h 1359584"/>
              <a:gd name="connsiteX8" fmla="*/ 166637 w 2679088"/>
              <a:gd name="connsiteY8" fmla="*/ 572184 h 1359584"/>
              <a:gd name="connsiteX9" fmla="*/ 249187 w 2679088"/>
              <a:gd name="connsiteY9" fmla="*/ 1267509 h 1359584"/>
              <a:gd name="connsiteX10" fmla="*/ 423812 w 2679088"/>
              <a:gd name="connsiteY10" fmla="*/ 1359584 h 13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9088" h="1359584">
                <a:moveTo>
                  <a:pt x="423812" y="1359584"/>
                </a:moveTo>
                <a:lnTo>
                  <a:pt x="2236737" y="1359584"/>
                </a:lnTo>
                <a:cubicBezTo>
                  <a:pt x="2656895" y="1356409"/>
                  <a:pt x="2851629" y="896034"/>
                  <a:pt x="2487562" y="664259"/>
                </a:cubicBezTo>
                <a:cubicBezTo>
                  <a:pt x="2492854" y="595467"/>
                  <a:pt x="2472745" y="428251"/>
                  <a:pt x="2255787" y="505509"/>
                </a:cubicBezTo>
                <a:cubicBezTo>
                  <a:pt x="2253670" y="392267"/>
                  <a:pt x="2242029" y="279026"/>
                  <a:pt x="2030362" y="280084"/>
                </a:cubicBezTo>
                <a:cubicBezTo>
                  <a:pt x="2004962" y="137209"/>
                  <a:pt x="1795412" y="-21541"/>
                  <a:pt x="1601737" y="156259"/>
                </a:cubicBezTo>
                <a:cubicBezTo>
                  <a:pt x="1470504" y="-88216"/>
                  <a:pt x="1209095" y="-15191"/>
                  <a:pt x="1112787" y="165784"/>
                </a:cubicBezTo>
                <a:cubicBezTo>
                  <a:pt x="1008012" y="122392"/>
                  <a:pt x="865137" y="98051"/>
                  <a:pt x="817512" y="280084"/>
                </a:cubicBezTo>
                <a:cubicBezTo>
                  <a:pt x="568804" y="70534"/>
                  <a:pt x="53395" y="245159"/>
                  <a:pt x="166637" y="572184"/>
                </a:cubicBezTo>
                <a:cubicBezTo>
                  <a:pt x="-110646" y="775384"/>
                  <a:pt x="-13280" y="1102409"/>
                  <a:pt x="249187" y="1267509"/>
                </a:cubicBezTo>
                <a:cubicBezTo>
                  <a:pt x="288345" y="1352176"/>
                  <a:pt x="346554" y="1357467"/>
                  <a:pt x="423812" y="1359584"/>
                </a:cubicBezTo>
                <a:close/>
              </a:path>
            </a:pathLst>
          </a:custGeom>
          <a:solidFill>
            <a:srgbClr val="00B050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 ĐỊNH: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lây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F0</a:t>
            </a:r>
            <a:endParaRPr lang="en-US" sz="2400" b="1" dirty="0"/>
          </a:p>
        </p:txBody>
      </p:sp>
      <p:grpSp>
        <p:nvGrpSpPr>
          <p:cNvPr id="45" name="Group 44"/>
          <p:cNvGrpSpPr/>
          <p:nvPr/>
        </p:nvGrpSpPr>
        <p:grpSpPr>
          <a:xfrm rot="20116330">
            <a:off x="3446881" y="1845822"/>
            <a:ext cx="448804" cy="1162209"/>
            <a:chOff x="2057400" y="2332412"/>
            <a:chExt cx="324766" cy="568896"/>
          </a:xfrm>
          <a:solidFill>
            <a:srgbClr val="00B050"/>
          </a:solidFill>
        </p:grpSpPr>
        <p:sp>
          <p:nvSpPr>
            <p:cNvPr id="46" name="Oval 45"/>
            <p:cNvSpPr/>
            <p:nvPr/>
          </p:nvSpPr>
          <p:spPr>
            <a:xfrm>
              <a:off x="2057400" y="2743200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215508" y="2562301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224058" y="2332412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2" name="Round Same Side Corner Rectangle 51"/>
          <p:cNvSpPr/>
          <p:nvPr/>
        </p:nvSpPr>
        <p:spPr>
          <a:xfrm rot="16200000">
            <a:off x="6905968" y="1456325"/>
            <a:ext cx="989014" cy="6249148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38"/>
          <p:cNvSpPr>
            <a:spLocks noChangeArrowheads="1"/>
          </p:cNvSpPr>
          <p:nvPr/>
        </p:nvSpPr>
        <p:spPr bwMode="auto">
          <a:xfrm>
            <a:off x="4348747" y="4236475"/>
            <a:ext cx="58953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3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880194-EA5B-4F07-A3B4-9B19737ADCF0}"/>
              </a:ext>
            </a:extLst>
          </p:cNvPr>
          <p:cNvSpPr/>
          <p:nvPr/>
        </p:nvSpPr>
        <p:spPr>
          <a:xfrm>
            <a:off x="767407" y="-12614"/>
            <a:ext cx="9975111" cy="760602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F852AC-F270-4FFD-A879-F2ADE3DC0638}"/>
              </a:ext>
            </a:extLst>
          </p:cNvPr>
          <p:cNvSpPr/>
          <p:nvPr/>
        </p:nvSpPr>
        <p:spPr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1FF4A9-B470-49F7-AF7B-BAFA267CA05E}"/>
              </a:ext>
            </a:extLst>
          </p:cNvPr>
          <p:cNvSpPr/>
          <p:nvPr/>
        </p:nvSpPr>
        <p:spPr>
          <a:xfrm>
            <a:off x="0" y="6522802"/>
            <a:ext cx="12192000" cy="365125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72DCC8C3-BF11-41E0-ACBB-5CCC66767D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23038"/>
            <a:ext cx="709613" cy="365125"/>
          </a:xfrm>
        </p:spPr>
        <p:txBody>
          <a:bodyPr/>
          <a:lstStyle/>
          <a:p>
            <a:fld id="{CF8000B0-0614-4036-87B0-821E1B437C25}" type="slidenum">
              <a:rPr lang="en-U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fld>
            <a:endParaRPr 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D:\backup07102013\o dia D\O D xin\logo EVN.jpg">
            <a:extLst>
              <a:ext uri="{FF2B5EF4-FFF2-40B4-BE49-F238E27FC236}">
                <a16:creationId xmlns:a16="http://schemas.microsoft.com/office/drawing/2014/main" id="{0967AC93-2EA6-42D9-B94A-507619EF6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5409" r="58468" b="76635"/>
          <a:stretch/>
        </p:blipFill>
        <p:spPr bwMode="auto">
          <a:xfrm>
            <a:off x="10748509" y="0"/>
            <a:ext cx="1437501" cy="71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2A8C111-0A77-4229-8C06-1D6D7F0A0547}"/>
              </a:ext>
            </a:extLst>
          </p:cNvPr>
          <p:cNvSpPr/>
          <p:nvPr/>
        </p:nvSpPr>
        <p:spPr>
          <a:xfrm>
            <a:off x="-1" y="-12614"/>
            <a:ext cx="767409" cy="7606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E76FC9-BD06-48D8-8765-720D269EE933}"/>
              </a:ext>
            </a:extLst>
          </p:cNvPr>
          <p:cNvSpPr/>
          <p:nvPr/>
        </p:nvSpPr>
        <p:spPr>
          <a:xfrm>
            <a:off x="-1" y="116250"/>
            <a:ext cx="767407" cy="480387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C52D20-E053-4AF2-881A-8AC25FD3D0CC}"/>
              </a:ext>
            </a:extLst>
          </p:cNvPr>
          <p:cNvSpPr/>
          <p:nvPr/>
        </p:nvSpPr>
        <p:spPr>
          <a:xfrm>
            <a:off x="721689" y="0"/>
            <a:ext cx="45719" cy="7479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0">
                <a:schemeClr val="tx2">
                  <a:lumMod val="75000"/>
                </a:schemeClr>
              </a:gs>
              <a:gs pos="0">
                <a:srgbClr val="0000FF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0FBC42-65B0-4E8F-81B6-84403C7BBFFC}"/>
              </a:ext>
            </a:extLst>
          </p:cNvPr>
          <p:cNvSpPr/>
          <p:nvPr/>
        </p:nvSpPr>
        <p:spPr>
          <a:xfrm>
            <a:off x="-2" y="714063"/>
            <a:ext cx="721690" cy="457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0">
                <a:schemeClr val="tx2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215900" dist="152400" dir="12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796898-2068-4386-9BC0-76A2AD968ABB}"/>
              </a:ext>
            </a:extLst>
          </p:cNvPr>
          <p:cNvSpPr/>
          <p:nvPr/>
        </p:nvSpPr>
        <p:spPr>
          <a:xfrm>
            <a:off x="767408" y="717428"/>
            <a:ext cx="11424592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0">
                <a:schemeClr val="tx2">
                  <a:lumMod val="75000"/>
                </a:schemeClr>
              </a:gs>
              <a:gs pos="0">
                <a:srgbClr val="0000FF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outerShdw blurRad="215900" dist="152400" dir="12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5892CE-EEFF-478F-BF69-16ABD37780E1}"/>
              </a:ext>
            </a:extLst>
          </p:cNvPr>
          <p:cNvSpPr/>
          <p:nvPr/>
        </p:nvSpPr>
        <p:spPr>
          <a:xfrm>
            <a:off x="767406" y="127494"/>
            <a:ext cx="9975110" cy="480387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TRA TRUY VẾT ĐỐI VỚI - F1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E59585-832A-4358-BB99-B5EAA8FBD326}"/>
              </a:ext>
            </a:extLst>
          </p:cNvPr>
          <p:cNvSpPr txBox="1"/>
          <p:nvPr/>
        </p:nvSpPr>
        <p:spPr>
          <a:xfrm>
            <a:off x="9194952" y="6551476"/>
            <a:ext cx="2704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BAN </a:t>
            </a:r>
            <a:r>
              <a:rPr lang="vi-VN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TC&amp;NS</a:t>
            </a:r>
            <a:endParaRPr lang="en-US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Round Same Side Corner Rectangle 170"/>
          <p:cNvSpPr/>
          <p:nvPr/>
        </p:nvSpPr>
        <p:spPr>
          <a:xfrm rot="16200000">
            <a:off x="7102375" y="-1590617"/>
            <a:ext cx="741893" cy="6249148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3"/>
              </a:gs>
              <a:gs pos="99000">
                <a:schemeClr val="accent3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2" name="Round Same Side Corner Rectangle 171"/>
          <p:cNvSpPr/>
          <p:nvPr/>
        </p:nvSpPr>
        <p:spPr>
          <a:xfrm rot="5400000" flipH="1">
            <a:off x="10773408" y="1048155"/>
            <a:ext cx="741893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3" name="Round Same Side Corner Rectangle 172"/>
          <p:cNvSpPr/>
          <p:nvPr/>
        </p:nvSpPr>
        <p:spPr>
          <a:xfrm rot="16200000">
            <a:off x="7074620" y="-36701"/>
            <a:ext cx="741893" cy="6249149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99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" name="Round Same Side Corner Rectangle 173"/>
          <p:cNvSpPr/>
          <p:nvPr/>
        </p:nvSpPr>
        <p:spPr>
          <a:xfrm rot="5400000" flipH="1">
            <a:off x="10760389" y="2581426"/>
            <a:ext cx="749899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Round Same Side Corner Rectangle 175"/>
          <p:cNvSpPr/>
          <p:nvPr/>
        </p:nvSpPr>
        <p:spPr>
          <a:xfrm rot="5400000" flipH="1">
            <a:off x="10578080" y="4088234"/>
            <a:ext cx="989011" cy="1004888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9" name="TextBox 8"/>
          <p:cNvSpPr txBox="1">
            <a:spLocks noChangeArrowheads="1"/>
          </p:cNvSpPr>
          <p:nvPr/>
        </p:nvSpPr>
        <p:spPr bwMode="auto">
          <a:xfrm>
            <a:off x="10826385" y="1212603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80" name="TextBox 33"/>
          <p:cNvSpPr txBox="1">
            <a:spLocks noChangeArrowheads="1"/>
          </p:cNvSpPr>
          <p:nvPr/>
        </p:nvSpPr>
        <p:spPr bwMode="auto">
          <a:xfrm>
            <a:off x="10825397" y="2747236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81" name="TextBox 34"/>
          <p:cNvSpPr txBox="1">
            <a:spLocks noChangeArrowheads="1"/>
          </p:cNvSpPr>
          <p:nvPr/>
        </p:nvSpPr>
        <p:spPr bwMode="auto">
          <a:xfrm>
            <a:off x="10765364" y="4329129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83" name="Rectangle 32"/>
          <p:cNvSpPr>
            <a:spLocks noChangeArrowheads="1"/>
          </p:cNvSpPr>
          <p:nvPr/>
        </p:nvSpPr>
        <p:spPr bwMode="auto">
          <a:xfrm>
            <a:off x="4392760" y="1334392"/>
            <a:ext cx="6249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F0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Rectangle 37"/>
          <p:cNvSpPr>
            <a:spLocks noChangeArrowheads="1"/>
          </p:cNvSpPr>
          <p:nvPr/>
        </p:nvSpPr>
        <p:spPr bwMode="auto">
          <a:xfrm>
            <a:off x="4372983" y="2844082"/>
            <a:ext cx="60549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F0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chemeClr val="bg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0" y="1318270"/>
            <a:ext cx="3440808" cy="2465517"/>
          </a:xfrm>
          <a:custGeom>
            <a:avLst/>
            <a:gdLst>
              <a:gd name="connsiteX0" fmla="*/ 257175 w 2320925"/>
              <a:gd name="connsiteY0" fmla="*/ 1203325 h 1203325"/>
              <a:gd name="connsiteX1" fmla="*/ 2070100 w 2320925"/>
              <a:gd name="connsiteY1" fmla="*/ 1203325 h 1203325"/>
              <a:gd name="connsiteX2" fmla="*/ 2320925 w 2320925"/>
              <a:gd name="connsiteY2" fmla="*/ 508000 h 1203325"/>
              <a:gd name="connsiteX3" fmla="*/ 2089150 w 2320925"/>
              <a:gd name="connsiteY3" fmla="*/ 349250 h 1203325"/>
              <a:gd name="connsiteX4" fmla="*/ 1863725 w 2320925"/>
              <a:gd name="connsiteY4" fmla="*/ 123825 h 1203325"/>
              <a:gd name="connsiteX5" fmla="*/ 1435100 w 2320925"/>
              <a:gd name="connsiteY5" fmla="*/ 0 h 1203325"/>
              <a:gd name="connsiteX6" fmla="*/ 936625 w 2320925"/>
              <a:gd name="connsiteY6" fmla="*/ 31750 h 1203325"/>
              <a:gd name="connsiteX7" fmla="*/ 650875 w 2320925"/>
              <a:gd name="connsiteY7" fmla="*/ 177800 h 1203325"/>
              <a:gd name="connsiteX8" fmla="*/ 0 w 2320925"/>
              <a:gd name="connsiteY8" fmla="*/ 415925 h 1203325"/>
              <a:gd name="connsiteX9" fmla="*/ 82550 w 2320925"/>
              <a:gd name="connsiteY9" fmla="*/ 1111250 h 1203325"/>
              <a:gd name="connsiteX10" fmla="*/ 257175 w 2320925"/>
              <a:gd name="connsiteY10" fmla="*/ 1203325 h 1203325"/>
              <a:gd name="connsiteX0" fmla="*/ 366911 w 2430661"/>
              <a:gd name="connsiteY0" fmla="*/ 1203325 h 1203325"/>
              <a:gd name="connsiteX1" fmla="*/ 2179836 w 2430661"/>
              <a:gd name="connsiteY1" fmla="*/ 1203325 h 1203325"/>
              <a:gd name="connsiteX2" fmla="*/ 2430661 w 2430661"/>
              <a:gd name="connsiteY2" fmla="*/ 508000 h 1203325"/>
              <a:gd name="connsiteX3" fmla="*/ 2198886 w 2430661"/>
              <a:gd name="connsiteY3" fmla="*/ 349250 h 1203325"/>
              <a:gd name="connsiteX4" fmla="*/ 1973461 w 2430661"/>
              <a:gd name="connsiteY4" fmla="*/ 123825 h 1203325"/>
              <a:gd name="connsiteX5" fmla="*/ 1544836 w 2430661"/>
              <a:gd name="connsiteY5" fmla="*/ 0 h 1203325"/>
              <a:gd name="connsiteX6" fmla="*/ 1046361 w 2430661"/>
              <a:gd name="connsiteY6" fmla="*/ 31750 h 1203325"/>
              <a:gd name="connsiteX7" fmla="*/ 760611 w 2430661"/>
              <a:gd name="connsiteY7" fmla="*/ 177800 h 1203325"/>
              <a:gd name="connsiteX8" fmla="*/ 109736 w 2430661"/>
              <a:gd name="connsiteY8" fmla="*/ 415925 h 1203325"/>
              <a:gd name="connsiteX9" fmla="*/ 192286 w 2430661"/>
              <a:gd name="connsiteY9" fmla="*/ 1111250 h 1203325"/>
              <a:gd name="connsiteX10" fmla="*/ 366911 w 2430661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77800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03325 h 1203325"/>
              <a:gd name="connsiteX1" fmla="*/ 2236737 w 2487562"/>
              <a:gd name="connsiteY1" fmla="*/ 1203325 h 1203325"/>
              <a:gd name="connsiteX2" fmla="*/ 2487562 w 2487562"/>
              <a:gd name="connsiteY2" fmla="*/ 508000 h 1203325"/>
              <a:gd name="connsiteX3" fmla="*/ 2255787 w 2487562"/>
              <a:gd name="connsiteY3" fmla="*/ 349250 h 1203325"/>
              <a:gd name="connsiteX4" fmla="*/ 2030362 w 2487562"/>
              <a:gd name="connsiteY4" fmla="*/ 123825 h 1203325"/>
              <a:gd name="connsiteX5" fmla="*/ 1601737 w 2487562"/>
              <a:gd name="connsiteY5" fmla="*/ 0 h 1203325"/>
              <a:gd name="connsiteX6" fmla="*/ 1103262 w 2487562"/>
              <a:gd name="connsiteY6" fmla="*/ 31750 h 1203325"/>
              <a:gd name="connsiteX7" fmla="*/ 817512 w 2487562"/>
              <a:gd name="connsiteY7" fmla="*/ 123825 h 1203325"/>
              <a:gd name="connsiteX8" fmla="*/ 166637 w 2487562"/>
              <a:gd name="connsiteY8" fmla="*/ 415925 h 1203325"/>
              <a:gd name="connsiteX9" fmla="*/ 249187 w 2487562"/>
              <a:gd name="connsiteY9" fmla="*/ 1111250 h 1203325"/>
              <a:gd name="connsiteX10" fmla="*/ 423812 w 2487562"/>
              <a:gd name="connsiteY10" fmla="*/ 1203325 h 1203325"/>
              <a:gd name="connsiteX0" fmla="*/ 423812 w 2487562"/>
              <a:gd name="connsiteY0" fmla="*/ 1210965 h 1210965"/>
              <a:gd name="connsiteX1" fmla="*/ 2236737 w 2487562"/>
              <a:gd name="connsiteY1" fmla="*/ 1210965 h 1210965"/>
              <a:gd name="connsiteX2" fmla="*/ 2487562 w 2487562"/>
              <a:gd name="connsiteY2" fmla="*/ 515640 h 1210965"/>
              <a:gd name="connsiteX3" fmla="*/ 2255787 w 2487562"/>
              <a:gd name="connsiteY3" fmla="*/ 356890 h 1210965"/>
              <a:gd name="connsiteX4" fmla="*/ 2030362 w 2487562"/>
              <a:gd name="connsiteY4" fmla="*/ 131465 h 1210965"/>
              <a:gd name="connsiteX5" fmla="*/ 1601737 w 2487562"/>
              <a:gd name="connsiteY5" fmla="*/ 7640 h 1210965"/>
              <a:gd name="connsiteX6" fmla="*/ 1103262 w 2487562"/>
              <a:gd name="connsiteY6" fmla="*/ 39390 h 1210965"/>
              <a:gd name="connsiteX7" fmla="*/ 817512 w 2487562"/>
              <a:gd name="connsiteY7" fmla="*/ 131465 h 1210965"/>
              <a:gd name="connsiteX8" fmla="*/ 166637 w 2487562"/>
              <a:gd name="connsiteY8" fmla="*/ 423565 h 1210965"/>
              <a:gd name="connsiteX9" fmla="*/ 249187 w 2487562"/>
              <a:gd name="connsiteY9" fmla="*/ 1118890 h 1210965"/>
              <a:gd name="connsiteX10" fmla="*/ 423812 w 2487562"/>
              <a:gd name="connsiteY10" fmla="*/ 1210965 h 1210965"/>
              <a:gd name="connsiteX0" fmla="*/ 423812 w 2487562"/>
              <a:gd name="connsiteY0" fmla="*/ 1224763 h 1224763"/>
              <a:gd name="connsiteX1" fmla="*/ 2236737 w 2487562"/>
              <a:gd name="connsiteY1" fmla="*/ 1224763 h 1224763"/>
              <a:gd name="connsiteX2" fmla="*/ 2487562 w 2487562"/>
              <a:gd name="connsiteY2" fmla="*/ 529438 h 1224763"/>
              <a:gd name="connsiteX3" fmla="*/ 2255787 w 2487562"/>
              <a:gd name="connsiteY3" fmla="*/ 370688 h 1224763"/>
              <a:gd name="connsiteX4" fmla="*/ 2030362 w 2487562"/>
              <a:gd name="connsiteY4" fmla="*/ 145263 h 1224763"/>
              <a:gd name="connsiteX5" fmla="*/ 1601737 w 2487562"/>
              <a:gd name="connsiteY5" fmla="*/ 21438 h 1224763"/>
              <a:gd name="connsiteX6" fmla="*/ 1112787 w 2487562"/>
              <a:gd name="connsiteY6" fmla="*/ 30963 h 1224763"/>
              <a:gd name="connsiteX7" fmla="*/ 817512 w 2487562"/>
              <a:gd name="connsiteY7" fmla="*/ 145263 h 1224763"/>
              <a:gd name="connsiteX8" fmla="*/ 166637 w 2487562"/>
              <a:gd name="connsiteY8" fmla="*/ 437363 h 1224763"/>
              <a:gd name="connsiteX9" fmla="*/ 249187 w 2487562"/>
              <a:gd name="connsiteY9" fmla="*/ 1132688 h 1224763"/>
              <a:gd name="connsiteX10" fmla="*/ 423812 w 2487562"/>
              <a:gd name="connsiteY10" fmla="*/ 1224763 h 1224763"/>
              <a:gd name="connsiteX0" fmla="*/ 423812 w 2487562"/>
              <a:gd name="connsiteY0" fmla="*/ 1276040 h 1276040"/>
              <a:gd name="connsiteX1" fmla="*/ 2236737 w 2487562"/>
              <a:gd name="connsiteY1" fmla="*/ 1276040 h 1276040"/>
              <a:gd name="connsiteX2" fmla="*/ 2487562 w 2487562"/>
              <a:gd name="connsiteY2" fmla="*/ 580715 h 1276040"/>
              <a:gd name="connsiteX3" fmla="*/ 2255787 w 2487562"/>
              <a:gd name="connsiteY3" fmla="*/ 421965 h 1276040"/>
              <a:gd name="connsiteX4" fmla="*/ 2030362 w 2487562"/>
              <a:gd name="connsiteY4" fmla="*/ 196540 h 1276040"/>
              <a:gd name="connsiteX5" fmla="*/ 1601737 w 2487562"/>
              <a:gd name="connsiteY5" fmla="*/ 72715 h 1276040"/>
              <a:gd name="connsiteX6" fmla="*/ 1112787 w 2487562"/>
              <a:gd name="connsiteY6" fmla="*/ 82240 h 1276040"/>
              <a:gd name="connsiteX7" fmla="*/ 817512 w 2487562"/>
              <a:gd name="connsiteY7" fmla="*/ 196540 h 1276040"/>
              <a:gd name="connsiteX8" fmla="*/ 166637 w 2487562"/>
              <a:gd name="connsiteY8" fmla="*/ 488640 h 1276040"/>
              <a:gd name="connsiteX9" fmla="*/ 249187 w 2487562"/>
              <a:gd name="connsiteY9" fmla="*/ 1183965 h 1276040"/>
              <a:gd name="connsiteX10" fmla="*/ 423812 w 2487562"/>
              <a:gd name="connsiteY10" fmla="*/ 1276040 h 1276040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7562"/>
              <a:gd name="connsiteY0" fmla="*/ 1359584 h 1359584"/>
              <a:gd name="connsiteX1" fmla="*/ 2236737 w 2487562"/>
              <a:gd name="connsiteY1" fmla="*/ 1359584 h 1359584"/>
              <a:gd name="connsiteX2" fmla="*/ 2487562 w 2487562"/>
              <a:gd name="connsiteY2" fmla="*/ 664259 h 1359584"/>
              <a:gd name="connsiteX3" fmla="*/ 2255787 w 2487562"/>
              <a:gd name="connsiteY3" fmla="*/ 505509 h 1359584"/>
              <a:gd name="connsiteX4" fmla="*/ 2030362 w 2487562"/>
              <a:gd name="connsiteY4" fmla="*/ 280084 h 1359584"/>
              <a:gd name="connsiteX5" fmla="*/ 1601737 w 2487562"/>
              <a:gd name="connsiteY5" fmla="*/ 156259 h 1359584"/>
              <a:gd name="connsiteX6" fmla="*/ 1112787 w 2487562"/>
              <a:gd name="connsiteY6" fmla="*/ 165784 h 1359584"/>
              <a:gd name="connsiteX7" fmla="*/ 817512 w 2487562"/>
              <a:gd name="connsiteY7" fmla="*/ 280084 h 1359584"/>
              <a:gd name="connsiteX8" fmla="*/ 166637 w 2487562"/>
              <a:gd name="connsiteY8" fmla="*/ 572184 h 1359584"/>
              <a:gd name="connsiteX9" fmla="*/ 249187 w 2487562"/>
              <a:gd name="connsiteY9" fmla="*/ 1267509 h 1359584"/>
              <a:gd name="connsiteX10" fmla="*/ 423812 w 2487562"/>
              <a:gd name="connsiteY10" fmla="*/ 1359584 h 1359584"/>
              <a:gd name="connsiteX0" fmla="*/ 423812 w 2488256"/>
              <a:gd name="connsiteY0" fmla="*/ 1359584 h 1359584"/>
              <a:gd name="connsiteX1" fmla="*/ 2236737 w 2488256"/>
              <a:gd name="connsiteY1" fmla="*/ 1359584 h 1359584"/>
              <a:gd name="connsiteX2" fmla="*/ 2487562 w 2488256"/>
              <a:gd name="connsiteY2" fmla="*/ 664259 h 1359584"/>
              <a:gd name="connsiteX3" fmla="*/ 2255787 w 2488256"/>
              <a:gd name="connsiteY3" fmla="*/ 505509 h 1359584"/>
              <a:gd name="connsiteX4" fmla="*/ 2030362 w 2488256"/>
              <a:gd name="connsiteY4" fmla="*/ 280084 h 1359584"/>
              <a:gd name="connsiteX5" fmla="*/ 1601737 w 2488256"/>
              <a:gd name="connsiteY5" fmla="*/ 156259 h 1359584"/>
              <a:gd name="connsiteX6" fmla="*/ 1112787 w 2488256"/>
              <a:gd name="connsiteY6" fmla="*/ 165784 h 1359584"/>
              <a:gd name="connsiteX7" fmla="*/ 817512 w 2488256"/>
              <a:gd name="connsiteY7" fmla="*/ 280084 h 1359584"/>
              <a:gd name="connsiteX8" fmla="*/ 166637 w 2488256"/>
              <a:gd name="connsiteY8" fmla="*/ 572184 h 1359584"/>
              <a:gd name="connsiteX9" fmla="*/ 249187 w 2488256"/>
              <a:gd name="connsiteY9" fmla="*/ 1267509 h 1359584"/>
              <a:gd name="connsiteX10" fmla="*/ 423812 w 2488256"/>
              <a:gd name="connsiteY10" fmla="*/ 1359584 h 1359584"/>
              <a:gd name="connsiteX0" fmla="*/ 423812 w 2613718"/>
              <a:gd name="connsiteY0" fmla="*/ 1359584 h 1359584"/>
              <a:gd name="connsiteX1" fmla="*/ 2236737 w 2613718"/>
              <a:gd name="connsiteY1" fmla="*/ 1359584 h 1359584"/>
              <a:gd name="connsiteX2" fmla="*/ 2487562 w 2613718"/>
              <a:gd name="connsiteY2" fmla="*/ 664259 h 1359584"/>
              <a:gd name="connsiteX3" fmla="*/ 2255787 w 2613718"/>
              <a:gd name="connsiteY3" fmla="*/ 505509 h 1359584"/>
              <a:gd name="connsiteX4" fmla="*/ 2030362 w 2613718"/>
              <a:gd name="connsiteY4" fmla="*/ 280084 h 1359584"/>
              <a:gd name="connsiteX5" fmla="*/ 1601737 w 2613718"/>
              <a:gd name="connsiteY5" fmla="*/ 156259 h 1359584"/>
              <a:gd name="connsiteX6" fmla="*/ 1112787 w 2613718"/>
              <a:gd name="connsiteY6" fmla="*/ 165784 h 1359584"/>
              <a:gd name="connsiteX7" fmla="*/ 817512 w 2613718"/>
              <a:gd name="connsiteY7" fmla="*/ 280084 h 1359584"/>
              <a:gd name="connsiteX8" fmla="*/ 166637 w 2613718"/>
              <a:gd name="connsiteY8" fmla="*/ 572184 h 1359584"/>
              <a:gd name="connsiteX9" fmla="*/ 249187 w 2613718"/>
              <a:gd name="connsiteY9" fmla="*/ 1267509 h 1359584"/>
              <a:gd name="connsiteX10" fmla="*/ 423812 w 2613718"/>
              <a:gd name="connsiteY10" fmla="*/ 1359584 h 1359584"/>
              <a:gd name="connsiteX0" fmla="*/ 423812 w 2679088"/>
              <a:gd name="connsiteY0" fmla="*/ 1359584 h 1359584"/>
              <a:gd name="connsiteX1" fmla="*/ 2236737 w 2679088"/>
              <a:gd name="connsiteY1" fmla="*/ 1359584 h 1359584"/>
              <a:gd name="connsiteX2" fmla="*/ 2487562 w 2679088"/>
              <a:gd name="connsiteY2" fmla="*/ 664259 h 1359584"/>
              <a:gd name="connsiteX3" fmla="*/ 2255787 w 2679088"/>
              <a:gd name="connsiteY3" fmla="*/ 505509 h 1359584"/>
              <a:gd name="connsiteX4" fmla="*/ 2030362 w 2679088"/>
              <a:gd name="connsiteY4" fmla="*/ 280084 h 1359584"/>
              <a:gd name="connsiteX5" fmla="*/ 1601737 w 2679088"/>
              <a:gd name="connsiteY5" fmla="*/ 156259 h 1359584"/>
              <a:gd name="connsiteX6" fmla="*/ 1112787 w 2679088"/>
              <a:gd name="connsiteY6" fmla="*/ 165784 h 1359584"/>
              <a:gd name="connsiteX7" fmla="*/ 817512 w 2679088"/>
              <a:gd name="connsiteY7" fmla="*/ 280084 h 1359584"/>
              <a:gd name="connsiteX8" fmla="*/ 166637 w 2679088"/>
              <a:gd name="connsiteY8" fmla="*/ 572184 h 1359584"/>
              <a:gd name="connsiteX9" fmla="*/ 249187 w 2679088"/>
              <a:gd name="connsiteY9" fmla="*/ 1267509 h 1359584"/>
              <a:gd name="connsiteX10" fmla="*/ 423812 w 2679088"/>
              <a:gd name="connsiteY10" fmla="*/ 1359584 h 135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9088" h="1359584">
                <a:moveTo>
                  <a:pt x="423812" y="1359584"/>
                </a:moveTo>
                <a:lnTo>
                  <a:pt x="2236737" y="1359584"/>
                </a:lnTo>
                <a:cubicBezTo>
                  <a:pt x="2656895" y="1356409"/>
                  <a:pt x="2851629" y="896034"/>
                  <a:pt x="2487562" y="664259"/>
                </a:cubicBezTo>
                <a:cubicBezTo>
                  <a:pt x="2492854" y="595467"/>
                  <a:pt x="2472745" y="428251"/>
                  <a:pt x="2255787" y="505509"/>
                </a:cubicBezTo>
                <a:cubicBezTo>
                  <a:pt x="2253670" y="392267"/>
                  <a:pt x="2242029" y="279026"/>
                  <a:pt x="2030362" y="280084"/>
                </a:cubicBezTo>
                <a:cubicBezTo>
                  <a:pt x="2004962" y="137209"/>
                  <a:pt x="1795412" y="-21541"/>
                  <a:pt x="1601737" y="156259"/>
                </a:cubicBezTo>
                <a:cubicBezTo>
                  <a:pt x="1470504" y="-88216"/>
                  <a:pt x="1209095" y="-15191"/>
                  <a:pt x="1112787" y="165784"/>
                </a:cubicBezTo>
                <a:cubicBezTo>
                  <a:pt x="1008012" y="122392"/>
                  <a:pt x="865137" y="98051"/>
                  <a:pt x="817512" y="280084"/>
                </a:cubicBezTo>
                <a:cubicBezTo>
                  <a:pt x="568804" y="70534"/>
                  <a:pt x="53395" y="245159"/>
                  <a:pt x="166637" y="572184"/>
                </a:cubicBezTo>
                <a:cubicBezTo>
                  <a:pt x="-110646" y="775384"/>
                  <a:pt x="-13280" y="1102409"/>
                  <a:pt x="249187" y="1267509"/>
                </a:cubicBezTo>
                <a:cubicBezTo>
                  <a:pt x="288345" y="1352176"/>
                  <a:pt x="346554" y="1357467"/>
                  <a:pt x="423812" y="1359584"/>
                </a:cubicBezTo>
                <a:close/>
              </a:path>
            </a:pathLst>
          </a:custGeom>
          <a:solidFill>
            <a:srgbClr val="00B050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 ĐỊNH: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lây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F0</a:t>
            </a:r>
            <a:endParaRPr lang="en-US" sz="2400" b="1" dirty="0"/>
          </a:p>
        </p:txBody>
      </p:sp>
      <p:grpSp>
        <p:nvGrpSpPr>
          <p:cNvPr id="45" name="Group 44"/>
          <p:cNvGrpSpPr/>
          <p:nvPr/>
        </p:nvGrpSpPr>
        <p:grpSpPr>
          <a:xfrm rot="20116330">
            <a:off x="3446881" y="1845822"/>
            <a:ext cx="448804" cy="1162209"/>
            <a:chOff x="2057400" y="2332412"/>
            <a:chExt cx="324766" cy="568896"/>
          </a:xfrm>
          <a:solidFill>
            <a:srgbClr val="00B050"/>
          </a:solidFill>
        </p:grpSpPr>
        <p:sp>
          <p:nvSpPr>
            <p:cNvPr id="46" name="Oval 45"/>
            <p:cNvSpPr/>
            <p:nvPr/>
          </p:nvSpPr>
          <p:spPr>
            <a:xfrm>
              <a:off x="2057400" y="2743200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215508" y="2562301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224058" y="2332412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2" name="Round Same Side Corner Rectangle 51"/>
          <p:cNvSpPr/>
          <p:nvPr/>
        </p:nvSpPr>
        <p:spPr>
          <a:xfrm rot="16200000">
            <a:off x="6905968" y="1456325"/>
            <a:ext cx="989014" cy="6249148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tx2"/>
              </a:gs>
              <a:gs pos="99000">
                <a:schemeClr val="tx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38"/>
          <p:cNvSpPr>
            <a:spLocks noChangeArrowheads="1"/>
          </p:cNvSpPr>
          <p:nvPr/>
        </p:nvSpPr>
        <p:spPr bwMode="auto">
          <a:xfrm>
            <a:off x="4348747" y="4236475"/>
            <a:ext cx="58953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6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880194-EA5B-4F07-A3B4-9B19737ADCF0}"/>
              </a:ext>
            </a:extLst>
          </p:cNvPr>
          <p:cNvSpPr/>
          <p:nvPr/>
        </p:nvSpPr>
        <p:spPr>
          <a:xfrm>
            <a:off x="792983" y="-12614"/>
            <a:ext cx="9975111" cy="760602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F852AC-F270-4FFD-A879-F2ADE3DC0638}"/>
              </a:ext>
            </a:extLst>
          </p:cNvPr>
          <p:cNvSpPr/>
          <p:nvPr/>
        </p:nvSpPr>
        <p:spPr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1FF4A9-B470-49F7-AF7B-BAFA267CA05E}"/>
              </a:ext>
            </a:extLst>
          </p:cNvPr>
          <p:cNvSpPr/>
          <p:nvPr/>
        </p:nvSpPr>
        <p:spPr>
          <a:xfrm>
            <a:off x="-315462" y="6553606"/>
            <a:ext cx="12192000" cy="365125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72DCC8C3-BF11-41E0-ACBB-5CCC66767D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23038"/>
            <a:ext cx="709613" cy="365125"/>
          </a:xfrm>
        </p:spPr>
        <p:txBody>
          <a:bodyPr/>
          <a:lstStyle/>
          <a:p>
            <a:fld id="{CF8000B0-0614-4036-87B0-821E1B437C25}" type="slidenum">
              <a:rPr lang="en-U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fld>
            <a:endParaRPr 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D:\backup07102013\o dia D\O D xin\logo EVN.jpg">
            <a:extLst>
              <a:ext uri="{FF2B5EF4-FFF2-40B4-BE49-F238E27FC236}">
                <a16:creationId xmlns:a16="http://schemas.microsoft.com/office/drawing/2014/main" id="{0967AC93-2EA6-42D9-B94A-507619EF6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5409" r="58468" b="76635"/>
          <a:stretch/>
        </p:blipFill>
        <p:spPr bwMode="auto">
          <a:xfrm>
            <a:off x="10748509" y="0"/>
            <a:ext cx="1437501" cy="71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2A8C111-0A77-4229-8C06-1D6D7F0A0547}"/>
              </a:ext>
            </a:extLst>
          </p:cNvPr>
          <p:cNvSpPr/>
          <p:nvPr/>
        </p:nvSpPr>
        <p:spPr>
          <a:xfrm>
            <a:off x="-1" y="-12614"/>
            <a:ext cx="767409" cy="7606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E76FC9-BD06-48D8-8765-720D269EE933}"/>
              </a:ext>
            </a:extLst>
          </p:cNvPr>
          <p:cNvSpPr/>
          <p:nvPr/>
        </p:nvSpPr>
        <p:spPr>
          <a:xfrm>
            <a:off x="-1" y="116250"/>
            <a:ext cx="767407" cy="480387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C52D20-E053-4AF2-881A-8AC25FD3D0CC}"/>
              </a:ext>
            </a:extLst>
          </p:cNvPr>
          <p:cNvSpPr/>
          <p:nvPr/>
        </p:nvSpPr>
        <p:spPr>
          <a:xfrm>
            <a:off x="721689" y="0"/>
            <a:ext cx="45719" cy="7479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0">
                <a:schemeClr val="tx2">
                  <a:lumMod val="75000"/>
                </a:schemeClr>
              </a:gs>
              <a:gs pos="0">
                <a:srgbClr val="0000FF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0FBC42-65B0-4E8F-81B6-84403C7BBFFC}"/>
              </a:ext>
            </a:extLst>
          </p:cNvPr>
          <p:cNvSpPr/>
          <p:nvPr/>
        </p:nvSpPr>
        <p:spPr>
          <a:xfrm>
            <a:off x="-2" y="714063"/>
            <a:ext cx="721690" cy="457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0">
                <a:schemeClr val="tx2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215900" dist="152400" dir="12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796898-2068-4386-9BC0-76A2AD968ABB}"/>
              </a:ext>
            </a:extLst>
          </p:cNvPr>
          <p:cNvSpPr/>
          <p:nvPr/>
        </p:nvSpPr>
        <p:spPr>
          <a:xfrm>
            <a:off x="767408" y="717428"/>
            <a:ext cx="11424592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0">
                <a:schemeClr val="tx2">
                  <a:lumMod val="75000"/>
                </a:schemeClr>
              </a:gs>
              <a:gs pos="0">
                <a:srgbClr val="0000FF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outerShdw blurRad="215900" dist="152400" dir="12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E59585-832A-4358-BB99-B5EAA8FBD326}"/>
              </a:ext>
            </a:extLst>
          </p:cNvPr>
          <p:cNvSpPr txBox="1"/>
          <p:nvPr/>
        </p:nvSpPr>
        <p:spPr>
          <a:xfrm>
            <a:off x="9194952" y="6551476"/>
            <a:ext cx="2704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BAN </a:t>
            </a:r>
            <a:r>
              <a:rPr lang="vi-VN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TC&amp;NS</a:t>
            </a:r>
            <a:endParaRPr lang="en-US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5892CE-EEFF-478F-BF69-16ABD37780E1}"/>
              </a:ext>
            </a:extLst>
          </p:cNvPr>
          <p:cNvSpPr/>
          <p:nvPr/>
        </p:nvSpPr>
        <p:spPr>
          <a:xfrm>
            <a:off x="911424" y="116249"/>
            <a:ext cx="9975110" cy="480387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TRA TRUY VẾT – THỜI KỲ LÂY TRUYỀN CỦA F0</a:t>
            </a:r>
          </a:p>
        </p:txBody>
      </p:sp>
      <p:grpSp>
        <p:nvGrpSpPr>
          <p:cNvPr id="23" name="Group 73"/>
          <p:cNvGrpSpPr>
            <a:grpSpLocks/>
          </p:cNvGrpSpPr>
          <p:nvPr/>
        </p:nvGrpSpPr>
        <p:grpSpPr bwMode="auto">
          <a:xfrm rot="5400000">
            <a:off x="-385457" y="1688449"/>
            <a:ext cx="5403710" cy="3958798"/>
            <a:chOff x="1669022" y="1760538"/>
            <a:chExt cx="6512908" cy="2041052"/>
          </a:xfrm>
        </p:grpSpPr>
        <p:sp>
          <p:nvSpPr>
            <p:cNvPr id="24" name="Oval 23"/>
            <p:cNvSpPr/>
            <p:nvPr/>
          </p:nvSpPr>
          <p:spPr>
            <a:xfrm>
              <a:off x="4953070" y="1760538"/>
              <a:ext cx="3228860" cy="2041052"/>
            </a:xfrm>
            <a:prstGeom prst="ellipse">
              <a:avLst/>
            </a:prstGeom>
            <a:solidFill>
              <a:srgbClr val="0070C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157280" y="1877708"/>
              <a:ext cx="2889253" cy="1782913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1669022" y="1997999"/>
              <a:ext cx="3083098" cy="1606804"/>
            </a:xfrm>
            <a:custGeom>
              <a:avLst/>
              <a:gdLst>
                <a:gd name="connsiteX0" fmla="*/ 0 w 3657600"/>
                <a:gd name="connsiteY0" fmla="*/ 0 h 1996440"/>
                <a:gd name="connsiteX1" fmla="*/ 312420 w 3657600"/>
                <a:gd name="connsiteY1" fmla="*/ 76200 h 1996440"/>
                <a:gd name="connsiteX2" fmla="*/ 3078480 w 3657600"/>
                <a:gd name="connsiteY2" fmla="*/ 60960 h 1996440"/>
                <a:gd name="connsiteX3" fmla="*/ 3657600 w 3657600"/>
                <a:gd name="connsiteY3" fmla="*/ 990600 h 1996440"/>
                <a:gd name="connsiteX4" fmla="*/ 3108960 w 3657600"/>
                <a:gd name="connsiteY4" fmla="*/ 1988820 h 1996440"/>
                <a:gd name="connsiteX5" fmla="*/ 198120 w 3657600"/>
                <a:gd name="connsiteY5" fmla="*/ 1996440 h 1996440"/>
                <a:gd name="connsiteX6" fmla="*/ 0 w 3657600"/>
                <a:gd name="connsiteY6" fmla="*/ 1943100 h 1996440"/>
                <a:gd name="connsiteX7" fmla="*/ 0 w 3657600"/>
                <a:gd name="connsiteY7" fmla="*/ 0 h 1996440"/>
                <a:gd name="connsiteX0" fmla="*/ 0 w 3657600"/>
                <a:gd name="connsiteY0" fmla="*/ 0 h 1996440"/>
                <a:gd name="connsiteX1" fmla="*/ 312420 w 3657600"/>
                <a:gd name="connsiteY1" fmla="*/ 76200 h 1996440"/>
                <a:gd name="connsiteX2" fmla="*/ 3078480 w 3657600"/>
                <a:gd name="connsiteY2" fmla="*/ 60960 h 1996440"/>
                <a:gd name="connsiteX3" fmla="*/ 3657600 w 3657600"/>
                <a:gd name="connsiteY3" fmla="*/ 990600 h 1996440"/>
                <a:gd name="connsiteX4" fmla="*/ 3108960 w 3657600"/>
                <a:gd name="connsiteY4" fmla="*/ 1988820 h 1996440"/>
                <a:gd name="connsiteX5" fmla="*/ 198120 w 3657600"/>
                <a:gd name="connsiteY5" fmla="*/ 1996440 h 1996440"/>
                <a:gd name="connsiteX6" fmla="*/ 0 w 3657600"/>
                <a:gd name="connsiteY6" fmla="*/ 1943100 h 1996440"/>
                <a:gd name="connsiteX7" fmla="*/ 0 w 3657600"/>
                <a:gd name="connsiteY7" fmla="*/ 0 h 1996440"/>
                <a:gd name="connsiteX0" fmla="*/ 0 w 3657600"/>
                <a:gd name="connsiteY0" fmla="*/ 0 h 1996440"/>
                <a:gd name="connsiteX1" fmla="*/ 312420 w 3657600"/>
                <a:gd name="connsiteY1" fmla="*/ 76200 h 1996440"/>
                <a:gd name="connsiteX2" fmla="*/ 3078480 w 3657600"/>
                <a:gd name="connsiteY2" fmla="*/ 60960 h 1996440"/>
                <a:gd name="connsiteX3" fmla="*/ 3657600 w 3657600"/>
                <a:gd name="connsiteY3" fmla="*/ 990600 h 1996440"/>
                <a:gd name="connsiteX4" fmla="*/ 3108960 w 3657600"/>
                <a:gd name="connsiteY4" fmla="*/ 1988820 h 1996440"/>
                <a:gd name="connsiteX5" fmla="*/ 198120 w 3657600"/>
                <a:gd name="connsiteY5" fmla="*/ 1996440 h 1996440"/>
                <a:gd name="connsiteX6" fmla="*/ 0 w 3657600"/>
                <a:gd name="connsiteY6" fmla="*/ 1943100 h 1996440"/>
                <a:gd name="connsiteX7" fmla="*/ 0 w 3657600"/>
                <a:gd name="connsiteY7" fmla="*/ 0 h 1996440"/>
                <a:gd name="connsiteX0" fmla="*/ 0 w 3657600"/>
                <a:gd name="connsiteY0" fmla="*/ 0 h 1996440"/>
                <a:gd name="connsiteX1" fmla="*/ 312420 w 3657600"/>
                <a:gd name="connsiteY1" fmla="*/ 76200 h 1996440"/>
                <a:gd name="connsiteX2" fmla="*/ 3078480 w 3657600"/>
                <a:gd name="connsiteY2" fmla="*/ 60960 h 1996440"/>
                <a:gd name="connsiteX3" fmla="*/ 3657600 w 3657600"/>
                <a:gd name="connsiteY3" fmla="*/ 990600 h 1996440"/>
                <a:gd name="connsiteX4" fmla="*/ 3108960 w 3657600"/>
                <a:gd name="connsiteY4" fmla="*/ 1988820 h 1996440"/>
                <a:gd name="connsiteX5" fmla="*/ 198120 w 3657600"/>
                <a:gd name="connsiteY5" fmla="*/ 1996440 h 1996440"/>
                <a:gd name="connsiteX6" fmla="*/ 0 w 3657600"/>
                <a:gd name="connsiteY6" fmla="*/ 1943100 h 1996440"/>
                <a:gd name="connsiteX7" fmla="*/ 0 w 3657600"/>
                <a:gd name="connsiteY7" fmla="*/ 0 h 1996440"/>
                <a:gd name="connsiteX0" fmla="*/ 0 w 3657600"/>
                <a:gd name="connsiteY0" fmla="*/ 0 h 1996440"/>
                <a:gd name="connsiteX1" fmla="*/ 312420 w 3657600"/>
                <a:gd name="connsiteY1" fmla="*/ 76200 h 1996440"/>
                <a:gd name="connsiteX2" fmla="*/ 3078480 w 3657600"/>
                <a:gd name="connsiteY2" fmla="*/ 60960 h 1996440"/>
                <a:gd name="connsiteX3" fmla="*/ 3657600 w 3657600"/>
                <a:gd name="connsiteY3" fmla="*/ 990600 h 1996440"/>
                <a:gd name="connsiteX4" fmla="*/ 3108960 w 3657600"/>
                <a:gd name="connsiteY4" fmla="*/ 1988820 h 1996440"/>
                <a:gd name="connsiteX5" fmla="*/ 198120 w 3657600"/>
                <a:gd name="connsiteY5" fmla="*/ 1996440 h 1996440"/>
                <a:gd name="connsiteX6" fmla="*/ 0 w 3657600"/>
                <a:gd name="connsiteY6" fmla="*/ 1943100 h 1996440"/>
                <a:gd name="connsiteX7" fmla="*/ 0 w 3657600"/>
                <a:gd name="connsiteY7" fmla="*/ 0 h 1996440"/>
                <a:gd name="connsiteX0" fmla="*/ 0 w 3657600"/>
                <a:gd name="connsiteY0" fmla="*/ 0 h 1996440"/>
                <a:gd name="connsiteX1" fmla="*/ 312420 w 3657600"/>
                <a:gd name="connsiteY1" fmla="*/ 76200 h 1996440"/>
                <a:gd name="connsiteX2" fmla="*/ 3078480 w 3657600"/>
                <a:gd name="connsiteY2" fmla="*/ 60960 h 1996440"/>
                <a:gd name="connsiteX3" fmla="*/ 3657600 w 3657600"/>
                <a:gd name="connsiteY3" fmla="*/ 990600 h 1996440"/>
                <a:gd name="connsiteX4" fmla="*/ 3108960 w 3657600"/>
                <a:gd name="connsiteY4" fmla="*/ 1988820 h 1996440"/>
                <a:gd name="connsiteX5" fmla="*/ 198120 w 3657600"/>
                <a:gd name="connsiteY5" fmla="*/ 1996440 h 1996440"/>
                <a:gd name="connsiteX6" fmla="*/ 0 w 3657600"/>
                <a:gd name="connsiteY6" fmla="*/ 1943100 h 1996440"/>
                <a:gd name="connsiteX7" fmla="*/ 0 w 3657600"/>
                <a:gd name="connsiteY7" fmla="*/ 0 h 1996440"/>
                <a:gd name="connsiteX0" fmla="*/ 0 w 3657600"/>
                <a:gd name="connsiteY0" fmla="*/ 0 h 2012315"/>
                <a:gd name="connsiteX1" fmla="*/ 312420 w 3657600"/>
                <a:gd name="connsiteY1" fmla="*/ 76200 h 2012315"/>
                <a:gd name="connsiteX2" fmla="*/ 3078480 w 3657600"/>
                <a:gd name="connsiteY2" fmla="*/ 60960 h 2012315"/>
                <a:gd name="connsiteX3" fmla="*/ 3657600 w 3657600"/>
                <a:gd name="connsiteY3" fmla="*/ 990600 h 2012315"/>
                <a:gd name="connsiteX4" fmla="*/ 3108960 w 3657600"/>
                <a:gd name="connsiteY4" fmla="*/ 1988820 h 2012315"/>
                <a:gd name="connsiteX5" fmla="*/ 198120 w 3657600"/>
                <a:gd name="connsiteY5" fmla="*/ 2012315 h 2012315"/>
                <a:gd name="connsiteX6" fmla="*/ 0 w 3657600"/>
                <a:gd name="connsiteY6" fmla="*/ 1943100 h 2012315"/>
                <a:gd name="connsiteX7" fmla="*/ 0 w 3657600"/>
                <a:gd name="connsiteY7" fmla="*/ 0 h 2012315"/>
                <a:gd name="connsiteX0" fmla="*/ 0 w 3657600"/>
                <a:gd name="connsiteY0" fmla="*/ 0 h 2012315"/>
                <a:gd name="connsiteX1" fmla="*/ 312420 w 3657600"/>
                <a:gd name="connsiteY1" fmla="*/ 76200 h 2012315"/>
                <a:gd name="connsiteX2" fmla="*/ 3078480 w 3657600"/>
                <a:gd name="connsiteY2" fmla="*/ 60960 h 2012315"/>
                <a:gd name="connsiteX3" fmla="*/ 3657600 w 3657600"/>
                <a:gd name="connsiteY3" fmla="*/ 990600 h 2012315"/>
                <a:gd name="connsiteX4" fmla="*/ 3108960 w 3657600"/>
                <a:gd name="connsiteY4" fmla="*/ 1988820 h 2012315"/>
                <a:gd name="connsiteX5" fmla="*/ 198120 w 3657600"/>
                <a:gd name="connsiteY5" fmla="*/ 2012315 h 2012315"/>
                <a:gd name="connsiteX6" fmla="*/ 0 w 3657600"/>
                <a:gd name="connsiteY6" fmla="*/ 1943100 h 2012315"/>
                <a:gd name="connsiteX7" fmla="*/ 0 w 3657600"/>
                <a:gd name="connsiteY7" fmla="*/ 0 h 2012315"/>
                <a:gd name="connsiteX0" fmla="*/ 0 w 3657600"/>
                <a:gd name="connsiteY0" fmla="*/ 0 h 2012315"/>
                <a:gd name="connsiteX1" fmla="*/ 312420 w 3657600"/>
                <a:gd name="connsiteY1" fmla="*/ 76200 h 2012315"/>
                <a:gd name="connsiteX2" fmla="*/ 3078480 w 3657600"/>
                <a:gd name="connsiteY2" fmla="*/ 60960 h 2012315"/>
                <a:gd name="connsiteX3" fmla="*/ 3657600 w 3657600"/>
                <a:gd name="connsiteY3" fmla="*/ 990600 h 2012315"/>
                <a:gd name="connsiteX4" fmla="*/ 3108960 w 3657600"/>
                <a:gd name="connsiteY4" fmla="*/ 1988820 h 2012315"/>
                <a:gd name="connsiteX5" fmla="*/ 198120 w 3657600"/>
                <a:gd name="connsiteY5" fmla="*/ 2012315 h 2012315"/>
                <a:gd name="connsiteX6" fmla="*/ 0 w 3657600"/>
                <a:gd name="connsiteY6" fmla="*/ 1943100 h 2012315"/>
                <a:gd name="connsiteX7" fmla="*/ 0 w 3657600"/>
                <a:gd name="connsiteY7" fmla="*/ 0 h 2012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600" h="2012315">
                  <a:moveTo>
                    <a:pt x="0" y="0"/>
                  </a:moveTo>
                  <a:cubicBezTo>
                    <a:pt x="21590" y="66675"/>
                    <a:pt x="205105" y="76200"/>
                    <a:pt x="312420" y="76200"/>
                  </a:cubicBezTo>
                  <a:lnTo>
                    <a:pt x="3078480" y="60960"/>
                  </a:lnTo>
                  <a:lnTo>
                    <a:pt x="3657600" y="990600"/>
                  </a:lnTo>
                  <a:lnTo>
                    <a:pt x="3108960" y="1988820"/>
                  </a:lnTo>
                  <a:lnTo>
                    <a:pt x="198120" y="2012315"/>
                  </a:lnTo>
                  <a:cubicBezTo>
                    <a:pt x="135255" y="2004060"/>
                    <a:pt x="5715" y="2011680"/>
                    <a:pt x="0" y="19431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807386" y="1268792"/>
            <a:ext cx="268837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F0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CHỨNG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309" y="4355496"/>
            <a:ext cx="30243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73"/>
          <p:cNvGrpSpPr>
            <a:grpSpLocks/>
          </p:cNvGrpSpPr>
          <p:nvPr/>
        </p:nvGrpSpPr>
        <p:grpSpPr bwMode="auto">
          <a:xfrm rot="5400000">
            <a:off x="5427827" y="958573"/>
            <a:ext cx="5251695" cy="5228651"/>
            <a:chOff x="1669020" y="-79498"/>
            <a:chExt cx="5489872" cy="5331586"/>
          </a:xfrm>
        </p:grpSpPr>
        <p:sp>
          <p:nvSpPr>
            <p:cNvPr id="46" name="Oval 45"/>
            <p:cNvSpPr/>
            <p:nvPr/>
          </p:nvSpPr>
          <p:spPr>
            <a:xfrm>
              <a:off x="4604123" y="2600019"/>
              <a:ext cx="2554769" cy="2627054"/>
            </a:xfrm>
            <a:prstGeom prst="ellipse">
              <a:avLst/>
            </a:prstGeom>
            <a:solidFill>
              <a:srgbClr val="FF33C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719061" y="2692538"/>
              <a:ext cx="2324890" cy="2442027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" name="Group 76"/>
            <p:cNvGrpSpPr>
              <a:grpSpLocks/>
            </p:cNvGrpSpPr>
            <p:nvPr/>
          </p:nvGrpSpPr>
          <p:grpSpPr bwMode="auto">
            <a:xfrm>
              <a:off x="1669020" y="-79498"/>
              <a:ext cx="2741629" cy="5331586"/>
              <a:chOff x="1659495" y="-79498"/>
              <a:chExt cx="2741629" cy="5331586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1859280" y="1760538"/>
                <a:ext cx="311985" cy="237461"/>
              </a:xfrm>
              <a:custGeom>
                <a:avLst/>
                <a:gdLst>
                  <a:gd name="connsiteX0" fmla="*/ 304800 w 311150"/>
                  <a:gd name="connsiteY0" fmla="*/ 0 h 234950"/>
                  <a:gd name="connsiteX1" fmla="*/ 0 w 311150"/>
                  <a:gd name="connsiteY1" fmla="*/ 149225 h 234950"/>
                  <a:gd name="connsiteX2" fmla="*/ 311150 w 311150"/>
                  <a:gd name="connsiteY2" fmla="*/ 234950 h 234950"/>
                  <a:gd name="connsiteX3" fmla="*/ 304800 w 311150"/>
                  <a:gd name="connsiteY3" fmla="*/ 0 h 234950"/>
                  <a:gd name="connsiteX0" fmla="*/ 295275 w 301625"/>
                  <a:gd name="connsiteY0" fmla="*/ 0 h 234950"/>
                  <a:gd name="connsiteX1" fmla="*/ 0 w 301625"/>
                  <a:gd name="connsiteY1" fmla="*/ 156369 h 234950"/>
                  <a:gd name="connsiteX2" fmla="*/ 301625 w 301625"/>
                  <a:gd name="connsiteY2" fmla="*/ 234950 h 234950"/>
                  <a:gd name="connsiteX3" fmla="*/ 295275 w 301625"/>
                  <a:gd name="connsiteY3" fmla="*/ 0 h 234950"/>
                  <a:gd name="connsiteX0" fmla="*/ 296127 w 302477"/>
                  <a:gd name="connsiteY0" fmla="*/ 0 h 234950"/>
                  <a:gd name="connsiteX1" fmla="*/ 852 w 302477"/>
                  <a:gd name="connsiteY1" fmla="*/ 156369 h 234950"/>
                  <a:gd name="connsiteX2" fmla="*/ 302477 w 302477"/>
                  <a:gd name="connsiteY2" fmla="*/ 234950 h 234950"/>
                  <a:gd name="connsiteX3" fmla="*/ 296127 w 302477"/>
                  <a:gd name="connsiteY3" fmla="*/ 0 h 234950"/>
                  <a:gd name="connsiteX0" fmla="*/ 296127 w 302477"/>
                  <a:gd name="connsiteY0" fmla="*/ 0 h 234950"/>
                  <a:gd name="connsiteX1" fmla="*/ 852 w 302477"/>
                  <a:gd name="connsiteY1" fmla="*/ 156369 h 234950"/>
                  <a:gd name="connsiteX2" fmla="*/ 302477 w 302477"/>
                  <a:gd name="connsiteY2" fmla="*/ 234950 h 234950"/>
                  <a:gd name="connsiteX3" fmla="*/ 296127 w 302477"/>
                  <a:gd name="connsiteY3" fmla="*/ 0 h 234950"/>
                  <a:gd name="connsiteX0" fmla="*/ 305652 w 305652"/>
                  <a:gd name="connsiteY0" fmla="*/ 0 h 239712"/>
                  <a:gd name="connsiteX1" fmla="*/ 852 w 305652"/>
                  <a:gd name="connsiteY1" fmla="*/ 161131 h 239712"/>
                  <a:gd name="connsiteX2" fmla="*/ 302477 w 305652"/>
                  <a:gd name="connsiteY2" fmla="*/ 239712 h 239712"/>
                  <a:gd name="connsiteX3" fmla="*/ 305652 w 305652"/>
                  <a:gd name="connsiteY3" fmla="*/ 0 h 239712"/>
                  <a:gd name="connsiteX0" fmla="*/ 305652 w 305652"/>
                  <a:gd name="connsiteY0" fmla="*/ 0 h 239712"/>
                  <a:gd name="connsiteX1" fmla="*/ 852 w 305652"/>
                  <a:gd name="connsiteY1" fmla="*/ 161131 h 239712"/>
                  <a:gd name="connsiteX2" fmla="*/ 302477 w 305652"/>
                  <a:gd name="connsiteY2" fmla="*/ 239712 h 239712"/>
                  <a:gd name="connsiteX3" fmla="*/ 305652 w 305652"/>
                  <a:gd name="connsiteY3" fmla="*/ 0 h 239712"/>
                  <a:gd name="connsiteX0" fmla="*/ 305627 w 309720"/>
                  <a:gd name="connsiteY0" fmla="*/ 0 h 237331"/>
                  <a:gd name="connsiteX1" fmla="*/ 827 w 309720"/>
                  <a:gd name="connsiteY1" fmla="*/ 161131 h 237331"/>
                  <a:gd name="connsiteX2" fmla="*/ 309596 w 309720"/>
                  <a:gd name="connsiteY2" fmla="*/ 237331 h 237331"/>
                  <a:gd name="connsiteX3" fmla="*/ 305627 w 309720"/>
                  <a:gd name="connsiteY3" fmla="*/ 0 h 237331"/>
                  <a:gd name="connsiteX0" fmla="*/ 305643 w 305643"/>
                  <a:gd name="connsiteY0" fmla="*/ 0 h 237331"/>
                  <a:gd name="connsiteX1" fmla="*/ 843 w 305643"/>
                  <a:gd name="connsiteY1" fmla="*/ 161131 h 237331"/>
                  <a:gd name="connsiteX2" fmla="*/ 304849 w 305643"/>
                  <a:gd name="connsiteY2" fmla="*/ 237331 h 237331"/>
                  <a:gd name="connsiteX3" fmla="*/ 305643 w 305643"/>
                  <a:gd name="connsiteY3" fmla="*/ 0 h 237331"/>
                  <a:gd name="connsiteX0" fmla="*/ 305805 w 305805"/>
                  <a:gd name="connsiteY0" fmla="*/ 0 h 237713"/>
                  <a:gd name="connsiteX1" fmla="*/ 1005 w 305805"/>
                  <a:gd name="connsiteY1" fmla="*/ 161131 h 237713"/>
                  <a:gd name="connsiteX2" fmla="*/ 305011 w 305805"/>
                  <a:gd name="connsiteY2" fmla="*/ 237331 h 237713"/>
                  <a:gd name="connsiteX3" fmla="*/ 305805 w 305805"/>
                  <a:gd name="connsiteY3" fmla="*/ 0 h 237713"/>
                  <a:gd name="connsiteX0" fmla="*/ 306764 w 306764"/>
                  <a:gd name="connsiteY0" fmla="*/ 0 h 237734"/>
                  <a:gd name="connsiteX1" fmla="*/ 1964 w 306764"/>
                  <a:gd name="connsiteY1" fmla="*/ 161131 h 237734"/>
                  <a:gd name="connsiteX2" fmla="*/ 305970 w 306764"/>
                  <a:gd name="connsiteY2" fmla="*/ 237331 h 237734"/>
                  <a:gd name="connsiteX3" fmla="*/ 306764 w 306764"/>
                  <a:gd name="connsiteY3" fmla="*/ 0 h 23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764" h="237734">
                    <a:moveTo>
                      <a:pt x="306764" y="0"/>
                    </a:moveTo>
                    <a:cubicBezTo>
                      <a:pt x="258346" y="6879"/>
                      <a:pt x="21808" y="82815"/>
                      <a:pt x="1964" y="161131"/>
                    </a:cubicBezTo>
                    <a:cubicBezTo>
                      <a:pt x="-21319" y="203994"/>
                      <a:pt x="167328" y="242094"/>
                      <a:pt x="305970" y="237331"/>
                    </a:cubicBezTo>
                    <a:cubicBezTo>
                      <a:pt x="307028" y="157427"/>
                      <a:pt x="305706" y="79904"/>
                      <a:pt x="306764" y="0"/>
                    </a:cubicBezTo>
                    <a:close/>
                  </a:path>
                </a:pathLst>
              </a:custGeom>
              <a:solidFill>
                <a:srgbClr val="FF33CC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1659495" y="-79498"/>
                <a:ext cx="2741629" cy="5331586"/>
              </a:xfrm>
              <a:custGeom>
                <a:avLst/>
                <a:gdLst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1996440"/>
                  <a:gd name="connsiteX1" fmla="*/ 312420 w 3657600"/>
                  <a:gd name="connsiteY1" fmla="*/ 76200 h 1996440"/>
                  <a:gd name="connsiteX2" fmla="*/ 3078480 w 3657600"/>
                  <a:gd name="connsiteY2" fmla="*/ 60960 h 1996440"/>
                  <a:gd name="connsiteX3" fmla="*/ 3657600 w 3657600"/>
                  <a:gd name="connsiteY3" fmla="*/ 990600 h 1996440"/>
                  <a:gd name="connsiteX4" fmla="*/ 3108960 w 3657600"/>
                  <a:gd name="connsiteY4" fmla="*/ 1988820 h 1996440"/>
                  <a:gd name="connsiteX5" fmla="*/ 198120 w 3657600"/>
                  <a:gd name="connsiteY5" fmla="*/ 1996440 h 1996440"/>
                  <a:gd name="connsiteX6" fmla="*/ 0 w 3657600"/>
                  <a:gd name="connsiteY6" fmla="*/ 1943100 h 1996440"/>
                  <a:gd name="connsiteX7" fmla="*/ 0 w 3657600"/>
                  <a:gd name="connsiteY7" fmla="*/ 0 h 1996440"/>
                  <a:gd name="connsiteX0" fmla="*/ 0 w 3657600"/>
                  <a:gd name="connsiteY0" fmla="*/ 0 h 2012315"/>
                  <a:gd name="connsiteX1" fmla="*/ 312420 w 3657600"/>
                  <a:gd name="connsiteY1" fmla="*/ 76200 h 2012315"/>
                  <a:gd name="connsiteX2" fmla="*/ 3078480 w 3657600"/>
                  <a:gd name="connsiteY2" fmla="*/ 60960 h 2012315"/>
                  <a:gd name="connsiteX3" fmla="*/ 3657600 w 3657600"/>
                  <a:gd name="connsiteY3" fmla="*/ 990600 h 2012315"/>
                  <a:gd name="connsiteX4" fmla="*/ 3108960 w 3657600"/>
                  <a:gd name="connsiteY4" fmla="*/ 1988820 h 2012315"/>
                  <a:gd name="connsiteX5" fmla="*/ 198120 w 3657600"/>
                  <a:gd name="connsiteY5" fmla="*/ 2012315 h 2012315"/>
                  <a:gd name="connsiteX6" fmla="*/ 0 w 3657600"/>
                  <a:gd name="connsiteY6" fmla="*/ 1943100 h 2012315"/>
                  <a:gd name="connsiteX7" fmla="*/ 0 w 3657600"/>
                  <a:gd name="connsiteY7" fmla="*/ 0 h 2012315"/>
                  <a:gd name="connsiteX0" fmla="*/ 0 w 3657600"/>
                  <a:gd name="connsiteY0" fmla="*/ 0 h 2012315"/>
                  <a:gd name="connsiteX1" fmla="*/ 312420 w 3657600"/>
                  <a:gd name="connsiteY1" fmla="*/ 76200 h 2012315"/>
                  <a:gd name="connsiteX2" fmla="*/ 3078480 w 3657600"/>
                  <a:gd name="connsiteY2" fmla="*/ 60960 h 2012315"/>
                  <a:gd name="connsiteX3" fmla="*/ 3657600 w 3657600"/>
                  <a:gd name="connsiteY3" fmla="*/ 990600 h 2012315"/>
                  <a:gd name="connsiteX4" fmla="*/ 3108960 w 3657600"/>
                  <a:gd name="connsiteY4" fmla="*/ 1988820 h 2012315"/>
                  <a:gd name="connsiteX5" fmla="*/ 198120 w 3657600"/>
                  <a:gd name="connsiteY5" fmla="*/ 2012315 h 2012315"/>
                  <a:gd name="connsiteX6" fmla="*/ 0 w 3657600"/>
                  <a:gd name="connsiteY6" fmla="*/ 1943100 h 2012315"/>
                  <a:gd name="connsiteX7" fmla="*/ 0 w 3657600"/>
                  <a:gd name="connsiteY7" fmla="*/ 0 h 2012315"/>
                  <a:gd name="connsiteX0" fmla="*/ 0 w 3657600"/>
                  <a:gd name="connsiteY0" fmla="*/ 0 h 2012315"/>
                  <a:gd name="connsiteX1" fmla="*/ 312420 w 3657600"/>
                  <a:gd name="connsiteY1" fmla="*/ 76200 h 2012315"/>
                  <a:gd name="connsiteX2" fmla="*/ 3078480 w 3657600"/>
                  <a:gd name="connsiteY2" fmla="*/ 60960 h 2012315"/>
                  <a:gd name="connsiteX3" fmla="*/ 3657600 w 3657600"/>
                  <a:gd name="connsiteY3" fmla="*/ 990600 h 2012315"/>
                  <a:gd name="connsiteX4" fmla="*/ 3108960 w 3657600"/>
                  <a:gd name="connsiteY4" fmla="*/ 1988820 h 2012315"/>
                  <a:gd name="connsiteX5" fmla="*/ 198120 w 3657600"/>
                  <a:gd name="connsiteY5" fmla="*/ 2012315 h 2012315"/>
                  <a:gd name="connsiteX6" fmla="*/ 0 w 3657600"/>
                  <a:gd name="connsiteY6" fmla="*/ 1943100 h 2012315"/>
                  <a:gd name="connsiteX7" fmla="*/ 0 w 3657600"/>
                  <a:gd name="connsiteY7" fmla="*/ 0 h 2012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57600" h="2012315">
                    <a:moveTo>
                      <a:pt x="0" y="0"/>
                    </a:moveTo>
                    <a:cubicBezTo>
                      <a:pt x="21590" y="66675"/>
                      <a:pt x="205105" y="76200"/>
                      <a:pt x="312420" y="76200"/>
                    </a:cubicBezTo>
                    <a:lnTo>
                      <a:pt x="3078480" y="60960"/>
                    </a:lnTo>
                    <a:lnTo>
                      <a:pt x="3657600" y="990600"/>
                    </a:lnTo>
                    <a:lnTo>
                      <a:pt x="3108960" y="1988820"/>
                    </a:lnTo>
                    <a:lnTo>
                      <a:pt x="198120" y="2012315"/>
                    </a:lnTo>
                    <a:cubicBezTo>
                      <a:pt x="135255" y="2004060"/>
                      <a:pt x="5715" y="2011680"/>
                      <a:pt x="0" y="19431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CC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51" name="Rectangle 32"/>
          <p:cNvSpPr>
            <a:spLocks noChangeArrowheads="1"/>
          </p:cNvSpPr>
          <p:nvPr/>
        </p:nvSpPr>
        <p:spPr bwMode="auto">
          <a:xfrm>
            <a:off x="5856891" y="1345269"/>
            <a:ext cx="38395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F0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CHỨNG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56891" y="4204221"/>
            <a:ext cx="20125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lây</a:t>
            </a:r>
            <a:r>
              <a:rPr lang="en-US" sz="2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2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tiên</a:t>
            </a:r>
            <a:endParaRPr lang="en-US" sz="2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" name="Group 73"/>
          <p:cNvGrpSpPr>
            <a:grpSpLocks/>
          </p:cNvGrpSpPr>
          <p:nvPr/>
        </p:nvGrpSpPr>
        <p:grpSpPr bwMode="auto">
          <a:xfrm>
            <a:off x="8116565" y="3815377"/>
            <a:ext cx="2443931" cy="2383369"/>
            <a:chOff x="5169543" y="2102613"/>
            <a:chExt cx="2554769" cy="2493062"/>
          </a:xfrm>
        </p:grpSpPr>
        <p:sp>
          <p:nvSpPr>
            <p:cNvPr id="62" name="Oval 61"/>
            <p:cNvSpPr/>
            <p:nvPr/>
          </p:nvSpPr>
          <p:spPr>
            <a:xfrm>
              <a:off x="5169543" y="2102613"/>
              <a:ext cx="2554769" cy="2493062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290473" y="2186472"/>
              <a:ext cx="2311885" cy="2325344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8331776" y="4204221"/>
            <a:ext cx="20125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lây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14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trước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880194-EA5B-4F07-A3B4-9B19737ADCF0}"/>
              </a:ext>
            </a:extLst>
          </p:cNvPr>
          <p:cNvSpPr/>
          <p:nvPr/>
        </p:nvSpPr>
        <p:spPr>
          <a:xfrm>
            <a:off x="767407" y="-12614"/>
            <a:ext cx="9975111" cy="760602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F852AC-F270-4FFD-A879-F2ADE3DC0638}"/>
              </a:ext>
            </a:extLst>
          </p:cNvPr>
          <p:cNvSpPr/>
          <p:nvPr/>
        </p:nvSpPr>
        <p:spPr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1FF4A9-B470-49F7-AF7B-BAFA267CA05E}"/>
              </a:ext>
            </a:extLst>
          </p:cNvPr>
          <p:cNvSpPr/>
          <p:nvPr/>
        </p:nvSpPr>
        <p:spPr>
          <a:xfrm>
            <a:off x="0" y="6522802"/>
            <a:ext cx="12192000" cy="365125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72DCC8C3-BF11-41E0-ACBB-5CCC66767D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23038"/>
            <a:ext cx="709613" cy="365125"/>
          </a:xfrm>
        </p:spPr>
        <p:txBody>
          <a:bodyPr/>
          <a:lstStyle/>
          <a:p>
            <a:fld id="{CF8000B0-0614-4036-87B0-821E1B437C25}" type="slidenum">
              <a:rPr lang="en-U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fld>
            <a:endParaRPr 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D:\backup07102013\o dia D\O D xin\logo EVN.jpg">
            <a:extLst>
              <a:ext uri="{FF2B5EF4-FFF2-40B4-BE49-F238E27FC236}">
                <a16:creationId xmlns:a16="http://schemas.microsoft.com/office/drawing/2014/main" id="{0967AC93-2EA6-42D9-B94A-507619EF6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5409" r="58468" b="76635"/>
          <a:stretch/>
        </p:blipFill>
        <p:spPr bwMode="auto">
          <a:xfrm>
            <a:off x="10748509" y="0"/>
            <a:ext cx="1437501" cy="71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2A8C111-0A77-4229-8C06-1D6D7F0A0547}"/>
              </a:ext>
            </a:extLst>
          </p:cNvPr>
          <p:cNvSpPr/>
          <p:nvPr/>
        </p:nvSpPr>
        <p:spPr>
          <a:xfrm>
            <a:off x="-1" y="-12614"/>
            <a:ext cx="767409" cy="7606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E76FC9-BD06-48D8-8765-720D269EE933}"/>
              </a:ext>
            </a:extLst>
          </p:cNvPr>
          <p:cNvSpPr/>
          <p:nvPr/>
        </p:nvSpPr>
        <p:spPr>
          <a:xfrm>
            <a:off x="-1" y="116250"/>
            <a:ext cx="767407" cy="480387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C52D20-E053-4AF2-881A-8AC25FD3D0CC}"/>
              </a:ext>
            </a:extLst>
          </p:cNvPr>
          <p:cNvSpPr/>
          <p:nvPr/>
        </p:nvSpPr>
        <p:spPr>
          <a:xfrm>
            <a:off x="721689" y="0"/>
            <a:ext cx="45719" cy="7479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0">
                <a:schemeClr val="tx2">
                  <a:lumMod val="75000"/>
                </a:schemeClr>
              </a:gs>
              <a:gs pos="0">
                <a:srgbClr val="0000FF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0FBC42-65B0-4E8F-81B6-84403C7BBFFC}"/>
              </a:ext>
            </a:extLst>
          </p:cNvPr>
          <p:cNvSpPr/>
          <p:nvPr/>
        </p:nvSpPr>
        <p:spPr>
          <a:xfrm>
            <a:off x="-2" y="714063"/>
            <a:ext cx="721690" cy="457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0">
                <a:schemeClr val="tx2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215900" dist="152400" dir="12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796898-2068-4386-9BC0-76A2AD968ABB}"/>
              </a:ext>
            </a:extLst>
          </p:cNvPr>
          <p:cNvSpPr/>
          <p:nvPr/>
        </p:nvSpPr>
        <p:spPr>
          <a:xfrm>
            <a:off x="767408" y="717428"/>
            <a:ext cx="11424592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0">
                <a:schemeClr val="tx2">
                  <a:lumMod val="75000"/>
                </a:schemeClr>
              </a:gs>
              <a:gs pos="0">
                <a:srgbClr val="0000FF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outerShdw blurRad="215900" dist="152400" dir="12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5892CE-EEFF-478F-BF69-16ABD37780E1}"/>
              </a:ext>
            </a:extLst>
          </p:cNvPr>
          <p:cNvSpPr/>
          <p:nvPr/>
        </p:nvSpPr>
        <p:spPr>
          <a:xfrm>
            <a:off x="767406" y="127494"/>
            <a:ext cx="9975110" cy="480387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E59585-832A-4358-BB99-B5EAA8FBD326}"/>
              </a:ext>
            </a:extLst>
          </p:cNvPr>
          <p:cNvSpPr txBox="1"/>
          <p:nvPr/>
        </p:nvSpPr>
        <p:spPr>
          <a:xfrm>
            <a:off x="9194952" y="6551476"/>
            <a:ext cx="2704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BAN </a:t>
            </a:r>
            <a:r>
              <a:rPr lang="vi-VN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TC&amp;NS</a:t>
            </a:r>
            <a:endParaRPr lang="en-US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gray">
          <a:xfrm>
            <a:off x="3431704" y="1089400"/>
            <a:ext cx="8208912" cy="1447800"/>
          </a:xfrm>
          <a:prstGeom prst="roundRect">
            <a:avLst>
              <a:gd name="adj" fmla="val 11505"/>
            </a:avLst>
          </a:prstGeom>
          <a:solidFill>
            <a:srgbClr val="7030A0"/>
          </a:solidFill>
          <a:ln w="6350" algn="ctr">
            <a:noFill/>
            <a:prstDash val="sysDot"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4089766" y="1566833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gray">
          <a:xfrm>
            <a:off x="3275378" y="3047070"/>
            <a:ext cx="8210500" cy="1447800"/>
          </a:xfrm>
          <a:prstGeom prst="roundRect">
            <a:avLst>
              <a:gd name="adj" fmla="val 11505"/>
            </a:avLst>
          </a:prstGeom>
          <a:solidFill>
            <a:srgbClr val="0070C0"/>
          </a:solidFill>
          <a:ln w="6350" algn="ctr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gray">
          <a:xfrm>
            <a:off x="4122440" y="360477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86203" y="1238199"/>
            <a:ext cx="6702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F1 -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F1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F2</a:t>
            </a:r>
          </a:p>
        </p:txBody>
      </p:sp>
      <p:sp>
        <p:nvSpPr>
          <p:cNvPr id="3" name="Rectangle 2"/>
          <p:cNvSpPr/>
          <p:nvPr/>
        </p:nvSpPr>
        <p:spPr>
          <a:xfrm>
            <a:off x="4623166" y="3293916"/>
            <a:ext cx="6862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F1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F2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F1 : 14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F2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448502" y="1238585"/>
            <a:ext cx="1606128" cy="108153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 descr="Quĩ tiền lương (Wage fund) là gì? Công tác hạch toán và phân tích tiền lươ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2" y="2132856"/>
            <a:ext cx="2244942" cy="142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black">
          <a:xfrm>
            <a:off x="2368334" y="1448097"/>
            <a:ext cx="167005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" name="Oval 40"/>
          <p:cNvSpPr/>
          <p:nvPr/>
        </p:nvSpPr>
        <p:spPr>
          <a:xfrm>
            <a:off x="2420058" y="3220278"/>
            <a:ext cx="1606128" cy="108153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black">
          <a:xfrm>
            <a:off x="2404263" y="3445875"/>
            <a:ext cx="167005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AutoShape 2">
            <a:extLst>
              <a:ext uri="{FF2B5EF4-FFF2-40B4-BE49-F238E27FC236}">
                <a16:creationId xmlns:a16="http://schemas.microsoft.com/office/drawing/2014/main" id="{87F9F4DD-9D0E-4B1E-9BAD-AD86B93BD75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59696" y="4933528"/>
            <a:ext cx="8208912" cy="1447800"/>
          </a:xfrm>
          <a:prstGeom prst="roundRect">
            <a:avLst>
              <a:gd name="adj" fmla="val 11505"/>
            </a:avLst>
          </a:prstGeom>
          <a:solidFill>
            <a:srgbClr val="7030A0"/>
          </a:solidFill>
          <a:ln w="6350" algn="ctr">
            <a:noFill/>
            <a:prstDash val="sysDot"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4">
            <a:extLst>
              <a:ext uri="{FF2B5EF4-FFF2-40B4-BE49-F238E27FC236}">
                <a16:creationId xmlns:a16="http://schemas.microsoft.com/office/drawing/2014/main" id="{2B07C6F1-1E48-4CF1-89E4-2B076C8814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59138" y="5410961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762B00-EFFD-48A9-B8D2-7C4E6294EB20}"/>
              </a:ext>
            </a:extLst>
          </p:cNvPr>
          <p:cNvSpPr/>
          <p:nvPr/>
        </p:nvSpPr>
        <p:spPr>
          <a:xfrm>
            <a:off x="4714195" y="5082327"/>
            <a:ext cx="6702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F1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3B4589F-8F57-49A3-AF2B-09D7A2CAD456}"/>
              </a:ext>
            </a:extLst>
          </p:cNvPr>
          <p:cNvSpPr/>
          <p:nvPr/>
        </p:nvSpPr>
        <p:spPr>
          <a:xfrm>
            <a:off x="2376494" y="5082713"/>
            <a:ext cx="1606128" cy="108153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9BA36B1D-FB63-4D0D-84CC-1C3BFBD319D0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2420058" y="5292354"/>
            <a:ext cx="167005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2153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880194-EA5B-4F07-A3B4-9B19737ADCF0}"/>
              </a:ext>
            </a:extLst>
          </p:cNvPr>
          <p:cNvSpPr/>
          <p:nvPr/>
        </p:nvSpPr>
        <p:spPr>
          <a:xfrm>
            <a:off x="767407" y="-12614"/>
            <a:ext cx="9975111" cy="760602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F852AC-F270-4FFD-A879-F2ADE3DC0638}"/>
              </a:ext>
            </a:extLst>
          </p:cNvPr>
          <p:cNvSpPr/>
          <p:nvPr/>
        </p:nvSpPr>
        <p:spPr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1FF4A9-B470-49F7-AF7B-BAFA267CA05E}"/>
              </a:ext>
            </a:extLst>
          </p:cNvPr>
          <p:cNvSpPr/>
          <p:nvPr/>
        </p:nvSpPr>
        <p:spPr>
          <a:xfrm>
            <a:off x="0" y="6522802"/>
            <a:ext cx="12192000" cy="365125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72DCC8C3-BF11-41E0-ACBB-5CCC66767D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23038"/>
            <a:ext cx="709613" cy="365125"/>
          </a:xfrm>
        </p:spPr>
        <p:txBody>
          <a:bodyPr/>
          <a:lstStyle/>
          <a:p>
            <a:fld id="{CF8000B0-0614-4036-87B0-821E1B437C25}" type="slidenum">
              <a:rPr lang="en-U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fld>
            <a:endParaRPr 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D:\backup07102013\o dia D\O D xin\logo EVN.jpg">
            <a:extLst>
              <a:ext uri="{FF2B5EF4-FFF2-40B4-BE49-F238E27FC236}">
                <a16:creationId xmlns:a16="http://schemas.microsoft.com/office/drawing/2014/main" id="{0967AC93-2EA6-42D9-B94A-507619EF6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5409" r="58468" b="76635"/>
          <a:stretch/>
        </p:blipFill>
        <p:spPr bwMode="auto">
          <a:xfrm>
            <a:off x="10748509" y="0"/>
            <a:ext cx="1437501" cy="71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2A8C111-0A77-4229-8C06-1D6D7F0A0547}"/>
              </a:ext>
            </a:extLst>
          </p:cNvPr>
          <p:cNvSpPr/>
          <p:nvPr/>
        </p:nvSpPr>
        <p:spPr>
          <a:xfrm>
            <a:off x="-1" y="-12614"/>
            <a:ext cx="767409" cy="7606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E76FC9-BD06-48D8-8765-720D269EE933}"/>
              </a:ext>
            </a:extLst>
          </p:cNvPr>
          <p:cNvSpPr/>
          <p:nvPr/>
        </p:nvSpPr>
        <p:spPr>
          <a:xfrm>
            <a:off x="-1" y="116250"/>
            <a:ext cx="767407" cy="480387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C52D20-E053-4AF2-881A-8AC25FD3D0CC}"/>
              </a:ext>
            </a:extLst>
          </p:cNvPr>
          <p:cNvSpPr/>
          <p:nvPr/>
        </p:nvSpPr>
        <p:spPr>
          <a:xfrm>
            <a:off x="721689" y="0"/>
            <a:ext cx="45719" cy="7479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0">
                <a:schemeClr val="tx2">
                  <a:lumMod val="75000"/>
                </a:schemeClr>
              </a:gs>
              <a:gs pos="0">
                <a:srgbClr val="0000FF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0FBC42-65B0-4E8F-81B6-84403C7BBFFC}"/>
              </a:ext>
            </a:extLst>
          </p:cNvPr>
          <p:cNvSpPr/>
          <p:nvPr/>
        </p:nvSpPr>
        <p:spPr>
          <a:xfrm>
            <a:off x="-2" y="714063"/>
            <a:ext cx="721690" cy="457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0">
                <a:schemeClr val="tx2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215900" dist="152400" dir="12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796898-2068-4386-9BC0-76A2AD968ABB}"/>
              </a:ext>
            </a:extLst>
          </p:cNvPr>
          <p:cNvSpPr/>
          <p:nvPr/>
        </p:nvSpPr>
        <p:spPr>
          <a:xfrm>
            <a:off x="767408" y="717428"/>
            <a:ext cx="11424592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0">
                <a:schemeClr val="tx2">
                  <a:lumMod val="75000"/>
                </a:schemeClr>
              </a:gs>
              <a:gs pos="0">
                <a:srgbClr val="0000FF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outerShdw blurRad="215900" dist="152400" dir="12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5892CE-EEFF-478F-BF69-16ABD37780E1}"/>
              </a:ext>
            </a:extLst>
          </p:cNvPr>
          <p:cNvSpPr/>
          <p:nvPr/>
        </p:nvSpPr>
        <p:spPr>
          <a:xfrm>
            <a:off x="767406" y="127494"/>
            <a:ext cx="9975110" cy="480387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ÁN TỐI ƯU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E59585-832A-4358-BB99-B5EAA8FBD326}"/>
              </a:ext>
            </a:extLst>
          </p:cNvPr>
          <p:cNvSpPr txBox="1"/>
          <p:nvPr/>
        </p:nvSpPr>
        <p:spPr>
          <a:xfrm>
            <a:off x="9194952" y="6551476"/>
            <a:ext cx="2704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BAN </a:t>
            </a:r>
            <a:r>
              <a:rPr lang="vi-VN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TC&amp;NS</a:t>
            </a:r>
            <a:endParaRPr lang="en-US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gray">
          <a:xfrm>
            <a:off x="3281728" y="998534"/>
            <a:ext cx="8208912" cy="1447800"/>
          </a:xfrm>
          <a:prstGeom prst="roundRect">
            <a:avLst>
              <a:gd name="adj" fmla="val 11505"/>
            </a:avLst>
          </a:prstGeom>
          <a:solidFill>
            <a:srgbClr val="7030A0"/>
          </a:solidFill>
          <a:ln w="6350" algn="ctr">
            <a:noFill/>
            <a:prstDash val="sysDot"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4089766" y="1566833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gray">
          <a:xfrm>
            <a:off x="3275378" y="3047070"/>
            <a:ext cx="8210500" cy="1447800"/>
          </a:xfrm>
          <a:prstGeom prst="roundRect">
            <a:avLst>
              <a:gd name="adj" fmla="val 11505"/>
            </a:avLst>
          </a:prstGeom>
          <a:solidFill>
            <a:srgbClr val="0070C0"/>
          </a:solidFill>
          <a:ln w="6350" algn="ctr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gray">
          <a:xfrm>
            <a:off x="3981663" y="360477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22254" y="150315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K</a:t>
            </a:r>
          </a:p>
        </p:txBody>
      </p:sp>
      <p:sp>
        <p:nvSpPr>
          <p:cNvPr id="3" name="Rectangle 2"/>
          <p:cNvSpPr/>
          <p:nvPr/>
        </p:nvSpPr>
        <p:spPr>
          <a:xfrm>
            <a:off x="4740722" y="3501633"/>
            <a:ext cx="6525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448502" y="1238585"/>
            <a:ext cx="1606128" cy="108153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 descr="Quĩ tiền lương (Wage fund) là gì? Công tác hạch toán và phân tích tiền lươ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2" y="2132856"/>
            <a:ext cx="2244942" cy="142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black">
          <a:xfrm>
            <a:off x="2368334" y="1448097"/>
            <a:ext cx="16700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" name="Oval 40"/>
          <p:cNvSpPr/>
          <p:nvPr/>
        </p:nvSpPr>
        <p:spPr>
          <a:xfrm>
            <a:off x="2420058" y="3220278"/>
            <a:ext cx="1606128" cy="108153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black">
          <a:xfrm>
            <a:off x="2329490" y="3562605"/>
            <a:ext cx="16700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8913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880194-EA5B-4F07-A3B4-9B19737ADCF0}"/>
              </a:ext>
            </a:extLst>
          </p:cNvPr>
          <p:cNvSpPr/>
          <p:nvPr/>
        </p:nvSpPr>
        <p:spPr>
          <a:xfrm>
            <a:off x="767407" y="-12614"/>
            <a:ext cx="9975111" cy="760602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F852AC-F270-4FFD-A879-F2ADE3DC0638}"/>
              </a:ext>
            </a:extLst>
          </p:cNvPr>
          <p:cNvSpPr/>
          <p:nvPr/>
        </p:nvSpPr>
        <p:spPr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1FF4A9-B470-49F7-AF7B-BAFA267CA05E}"/>
              </a:ext>
            </a:extLst>
          </p:cNvPr>
          <p:cNvSpPr/>
          <p:nvPr/>
        </p:nvSpPr>
        <p:spPr>
          <a:xfrm>
            <a:off x="0" y="6522802"/>
            <a:ext cx="12192000" cy="365125"/>
          </a:xfrm>
          <a:prstGeom prst="rect">
            <a:avLst/>
          </a:prstGeom>
          <a:solidFill>
            <a:srgbClr val="164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72DCC8C3-BF11-41E0-ACBB-5CCC66767D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23038"/>
            <a:ext cx="709613" cy="365125"/>
          </a:xfrm>
        </p:spPr>
        <p:txBody>
          <a:bodyPr/>
          <a:lstStyle/>
          <a:p>
            <a:fld id="{CF8000B0-0614-4036-87B0-821E1B437C25}" type="slidenum">
              <a:rPr lang="en-US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fld>
            <a:endParaRPr 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D:\backup07102013\o dia D\O D xin\logo EVN.jpg">
            <a:extLst>
              <a:ext uri="{FF2B5EF4-FFF2-40B4-BE49-F238E27FC236}">
                <a16:creationId xmlns:a16="http://schemas.microsoft.com/office/drawing/2014/main" id="{0967AC93-2EA6-42D9-B94A-507619EF6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5409" r="58468" b="76635"/>
          <a:stretch/>
        </p:blipFill>
        <p:spPr bwMode="auto">
          <a:xfrm>
            <a:off x="10748509" y="0"/>
            <a:ext cx="1437501" cy="71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2A8C111-0A77-4229-8C06-1D6D7F0A0547}"/>
              </a:ext>
            </a:extLst>
          </p:cNvPr>
          <p:cNvSpPr/>
          <p:nvPr/>
        </p:nvSpPr>
        <p:spPr>
          <a:xfrm>
            <a:off x="-1" y="-12614"/>
            <a:ext cx="767409" cy="7606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E76FC9-BD06-48D8-8765-720D269EE933}"/>
              </a:ext>
            </a:extLst>
          </p:cNvPr>
          <p:cNvSpPr/>
          <p:nvPr/>
        </p:nvSpPr>
        <p:spPr>
          <a:xfrm>
            <a:off x="-1" y="116250"/>
            <a:ext cx="767407" cy="480387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C52D20-E053-4AF2-881A-8AC25FD3D0CC}"/>
              </a:ext>
            </a:extLst>
          </p:cNvPr>
          <p:cNvSpPr/>
          <p:nvPr/>
        </p:nvSpPr>
        <p:spPr>
          <a:xfrm>
            <a:off x="721689" y="0"/>
            <a:ext cx="45719" cy="7479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0">
                <a:schemeClr val="tx2">
                  <a:lumMod val="75000"/>
                </a:schemeClr>
              </a:gs>
              <a:gs pos="0">
                <a:srgbClr val="0000FF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0FBC42-65B0-4E8F-81B6-84403C7BBFFC}"/>
              </a:ext>
            </a:extLst>
          </p:cNvPr>
          <p:cNvSpPr/>
          <p:nvPr/>
        </p:nvSpPr>
        <p:spPr>
          <a:xfrm>
            <a:off x="-2" y="714063"/>
            <a:ext cx="721690" cy="457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0">
                <a:schemeClr val="tx2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215900" dist="152400" dir="12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796898-2068-4386-9BC0-76A2AD968ABB}"/>
              </a:ext>
            </a:extLst>
          </p:cNvPr>
          <p:cNvSpPr/>
          <p:nvPr/>
        </p:nvSpPr>
        <p:spPr>
          <a:xfrm>
            <a:off x="767408" y="717428"/>
            <a:ext cx="11424592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0">
                <a:schemeClr val="tx2">
                  <a:lumMod val="75000"/>
                </a:schemeClr>
              </a:gs>
              <a:gs pos="0">
                <a:srgbClr val="0000FF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outerShdw blurRad="215900" dist="152400" dir="12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5892CE-EEFF-478F-BF69-16ABD37780E1}"/>
              </a:ext>
            </a:extLst>
          </p:cNvPr>
          <p:cNvSpPr/>
          <p:nvPr/>
        </p:nvSpPr>
        <p:spPr>
          <a:xfrm>
            <a:off x="767406" y="127494"/>
            <a:ext cx="9975110" cy="480387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TÁC BÁO CÁO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E59585-832A-4358-BB99-B5EAA8FBD326}"/>
              </a:ext>
            </a:extLst>
          </p:cNvPr>
          <p:cNvSpPr txBox="1"/>
          <p:nvPr/>
        </p:nvSpPr>
        <p:spPr>
          <a:xfrm>
            <a:off x="9194952" y="6551476"/>
            <a:ext cx="2704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BAN </a:t>
            </a:r>
            <a:r>
              <a:rPr lang="vi-VN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TC&amp;NS</a:t>
            </a:r>
            <a:endParaRPr lang="en-US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gray">
          <a:xfrm>
            <a:off x="2670194" y="1019138"/>
            <a:ext cx="9073008" cy="1447800"/>
          </a:xfrm>
          <a:prstGeom prst="roundRect">
            <a:avLst>
              <a:gd name="adj" fmla="val 11505"/>
            </a:avLst>
          </a:prstGeom>
          <a:solidFill>
            <a:srgbClr val="7030A0"/>
          </a:solidFill>
          <a:ln w="6350" algn="ctr">
            <a:noFill/>
            <a:prstDash val="sysDot"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3447654" y="1566833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gray">
          <a:xfrm>
            <a:off x="2711624" y="3047070"/>
            <a:ext cx="9001000" cy="1447800"/>
          </a:xfrm>
          <a:prstGeom prst="roundRect">
            <a:avLst>
              <a:gd name="adj" fmla="val 11505"/>
            </a:avLst>
          </a:prstGeom>
          <a:solidFill>
            <a:srgbClr val="0070C0"/>
          </a:solidFill>
          <a:ln w="6350" algn="ctr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gray">
          <a:xfrm>
            <a:off x="3417909" y="360477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80142" y="1469566"/>
            <a:ext cx="7272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COVID HÀNG NGÀY</a:t>
            </a:r>
          </a:p>
        </p:txBody>
      </p:sp>
      <p:sp>
        <p:nvSpPr>
          <p:cNvPr id="3" name="Rectangle 2"/>
          <p:cNvSpPr/>
          <p:nvPr/>
        </p:nvSpPr>
        <p:spPr>
          <a:xfrm>
            <a:off x="3981054" y="3502882"/>
            <a:ext cx="7830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CÁO TIÊM VẮC XIN HÀNG TUẦN</a:t>
            </a:r>
          </a:p>
        </p:txBody>
      </p:sp>
      <p:pic>
        <p:nvPicPr>
          <p:cNvPr id="39" name="Picture 2" descr="Quĩ tiền lương (Wage fund) là gì? Công tác hạch toán và phân tích tiền lươ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2" y="2132856"/>
            <a:ext cx="2244942" cy="142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black">
          <a:xfrm>
            <a:off x="2789252" y="1503157"/>
            <a:ext cx="55931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black">
          <a:xfrm>
            <a:off x="2826536" y="3509360"/>
            <a:ext cx="5261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0893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31944</TotalTime>
  <Words>1188</Words>
  <Application>Microsoft Office PowerPoint</Application>
  <PresentationFormat>Widescreen</PresentationFormat>
  <Paragraphs>400</Paragraphs>
  <Slides>17</Slides>
  <Notes>17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.VnTime</vt:lpstr>
      <vt:lpstr>Arial</vt:lpstr>
      <vt:lpstr>Calibri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TUANVA</dc:creator>
  <cp:lastModifiedBy>Dao Van Lang</cp:lastModifiedBy>
  <cp:revision>1512</cp:revision>
  <cp:lastPrinted>2018-09-06T00:55:45Z</cp:lastPrinted>
  <dcterms:created xsi:type="dcterms:W3CDTF">2014-02-17T06:39:40Z</dcterms:created>
  <dcterms:modified xsi:type="dcterms:W3CDTF">2021-08-17T11:14:14Z</dcterms:modified>
</cp:coreProperties>
</file>